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2"/>
  </p:notesMasterIdLst>
  <p:sldIdLst>
    <p:sldId id="258" r:id="rId3"/>
    <p:sldId id="259" r:id="rId4"/>
    <p:sldId id="261" r:id="rId5"/>
    <p:sldId id="262" r:id="rId6"/>
    <p:sldId id="263" r:id="rId7"/>
    <p:sldId id="264" r:id="rId8"/>
    <p:sldId id="260" r:id="rId9"/>
    <p:sldId id="318" r:id="rId10"/>
    <p:sldId id="292"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309" r:id="rId25"/>
    <p:sldId id="310" r:id="rId26"/>
    <p:sldId id="311" r:id="rId27"/>
    <p:sldId id="312" r:id="rId28"/>
    <p:sldId id="313" r:id="rId29"/>
    <p:sldId id="314" r:id="rId30"/>
    <p:sldId id="315" r:id="rId31"/>
    <p:sldId id="316" r:id="rId32"/>
    <p:sldId id="317" r:id="rId33"/>
    <p:sldId id="293"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4" r:id="rId47"/>
    <p:sldId id="308"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865" autoAdjust="0"/>
    <p:restoredTop sz="94660"/>
  </p:normalViewPr>
  <p:slideViewPr>
    <p:cSldViewPr snapToGrid="0">
      <p:cViewPr varScale="1">
        <p:scale>
          <a:sx n="125" d="100"/>
          <a:sy n="125" d="100"/>
        </p:scale>
        <p:origin x="1122" y="108"/>
      </p:cViewPr>
      <p:guideLst/>
    </p:cSldViewPr>
  </p:slideViewPr>
  <p:notesTextViewPr>
    <p:cViewPr>
      <p:scale>
        <a:sx n="1" d="1"/>
        <a:sy n="1" d="1"/>
      </p:scale>
      <p:origin x="0" y="0"/>
    </p:cViewPr>
  </p:notesTextViewPr>
  <p:notesViewPr>
    <p:cSldViewPr snapToGrid="0" showGuides="1">
      <p:cViewPr varScale="1">
        <p:scale>
          <a:sx n="101" d="100"/>
          <a:sy n="101"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image" Target="../media/image55.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Arbeitsblatt2.xlsx"/><Relationship Id="rId1" Type="http://schemas.openxmlformats.org/officeDocument/2006/relationships/image" Target="../media/image55.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Arbeitsblat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3" b="1" i="0" u="none" strike="noStrike" baseline="0">
                <a:solidFill>
                  <a:schemeClr val="tx1"/>
                </a:solidFill>
                <a:latin typeface="Arial"/>
                <a:ea typeface="Arial"/>
                <a:cs typeface="Arial"/>
              </a:defRPr>
            </a:pPr>
            <a:r>
              <a:rPr lang="de-DE"/>
              <a:t>28 Staaten mit  751 Abgeordneten</a:t>
            </a:r>
          </a:p>
        </c:rich>
      </c:tx>
      <c:layout>
        <c:manualLayout>
          <c:xMode val="edge"/>
          <c:yMode val="edge"/>
          <c:x val="0.23591549295774647"/>
          <c:y val="0.16049382716049382"/>
        </c:manualLayout>
      </c:layout>
      <c:overlay val="0"/>
      <c:spPr>
        <a:noFill/>
        <a:ln w="30893">
          <a:noFill/>
        </a:ln>
      </c:spPr>
    </c:title>
    <c:autoTitleDeleted val="0"/>
    <c:view3D>
      <c:rotX val="25"/>
      <c:hPercent val="50"/>
      <c:rotY val="0"/>
      <c:rAngAx val="0"/>
      <c:perspective val="0"/>
    </c:view3D>
    <c:floor>
      <c:thickness val="0"/>
    </c:floor>
    <c:sideWall>
      <c:thickness val="0"/>
    </c:sideWall>
    <c:backWall>
      <c:thickness val="0"/>
    </c:backWall>
    <c:plotArea>
      <c:layout>
        <c:manualLayout>
          <c:layoutTarget val="inner"/>
          <c:xMode val="edge"/>
          <c:yMode val="edge"/>
          <c:x val="5.2816901408450703E-3"/>
          <c:y val="0.24074074074074073"/>
          <c:w val="0.99471830985915488"/>
          <c:h val="0.56584362139917699"/>
        </c:manualLayout>
      </c:layout>
      <c:pie3DChart>
        <c:varyColors val="1"/>
        <c:ser>
          <c:idx val="0"/>
          <c:order val="0"/>
          <c:tx>
            <c:strRef>
              <c:f>Sheet1!$A$2</c:f>
              <c:strCache>
                <c:ptCount val="1"/>
                <c:pt idx="0">
                  <c:v>East</c:v>
                </c:pt>
              </c:strCache>
            </c:strRef>
          </c:tx>
          <c:spPr>
            <a:solidFill>
              <a:schemeClr val="accent1"/>
            </a:solidFill>
            <a:ln w="15447">
              <a:solidFill>
                <a:schemeClr val="tx1"/>
              </a:solidFill>
              <a:prstDash val="solid"/>
            </a:ln>
          </c:spPr>
          <c:explosion val="25"/>
          <c:dPt>
            <c:idx val="0"/>
            <c:bubble3D val="0"/>
            <c:extLst xmlns:c16r2="http://schemas.microsoft.com/office/drawing/2015/06/chart">
              <c:ext xmlns:c16="http://schemas.microsoft.com/office/drawing/2014/chart" uri="{C3380CC4-5D6E-409C-BE32-E72D297353CC}">
                <c16:uniqueId val="{00000000-CA37-4C65-844A-38F00374BEF3}"/>
              </c:ext>
            </c:extLst>
          </c:dPt>
          <c:dPt>
            <c:idx val="1"/>
            <c:bubble3D val="0"/>
            <c:spPr>
              <a:solidFill>
                <a:schemeClr val="accent2"/>
              </a:solidFill>
              <a:ln w="15447">
                <a:solidFill>
                  <a:schemeClr val="tx1"/>
                </a:solidFill>
                <a:prstDash val="solid"/>
              </a:ln>
            </c:spPr>
            <c:extLst xmlns:c16r2="http://schemas.microsoft.com/office/drawing/2015/06/chart">
              <c:ext xmlns:c16="http://schemas.microsoft.com/office/drawing/2014/chart" uri="{C3380CC4-5D6E-409C-BE32-E72D297353CC}">
                <c16:uniqueId val="{00000002-CA37-4C65-844A-38F00374BEF3}"/>
              </c:ext>
            </c:extLst>
          </c:dPt>
          <c:dPt>
            <c:idx val="2"/>
            <c:bubble3D val="0"/>
            <c:spPr>
              <a:solidFill>
                <a:schemeClr va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04-CA37-4C65-844A-38F00374BEF3}"/>
              </c:ext>
            </c:extLst>
          </c:dPt>
          <c:dPt>
            <c:idx val="3"/>
            <c:bubble3D val="0"/>
            <c:spPr>
              <a:blipFill dpi="0" rotWithShape="0">
                <a:blip xmlns:r="http://schemas.openxmlformats.org/officeDocument/2006/relationships" r:embed="rId1"/>
                <a:srcRect/>
                <a:stretch>
                  <a:fillRect/>
                </a:stretch>
              </a:blipFill>
              <a:ln w="15447">
                <a:solidFill>
                  <a:schemeClr val="tx1"/>
                </a:solidFill>
                <a:prstDash val="solid"/>
              </a:ln>
            </c:spPr>
            <c:pictureOptions>
              <c:pictureFormat val="stretch"/>
            </c:pictureOptions>
            <c:extLst xmlns:c16r2="http://schemas.microsoft.com/office/drawing/2015/06/chart">
              <c:ext xmlns:c16="http://schemas.microsoft.com/office/drawing/2014/chart" uri="{C3380CC4-5D6E-409C-BE32-E72D297353CC}">
                <c16:uniqueId val="{00000006-CA37-4C65-844A-38F00374BEF3}"/>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08-CA37-4C65-844A-38F00374BEF3}"/>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0A-CA37-4C65-844A-38F00374BEF3}"/>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0C-CA37-4C65-844A-38F00374BEF3}"/>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0E-CA37-4C65-844A-38F00374BEF3}"/>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10-CA37-4C65-844A-38F00374BEF3}"/>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12-CA37-4C65-844A-38F00374BEF3}"/>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14-CA37-4C65-844A-38F00374BEF3}"/>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16-CA37-4C65-844A-38F00374BEF3}"/>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18-CA37-4C65-844A-38F00374BEF3}"/>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1A-CA37-4C65-844A-38F00374BEF3}"/>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1C-CA37-4C65-844A-38F00374BEF3}"/>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1E-CA37-4C65-844A-38F00374BEF3}"/>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20-CA37-4C65-844A-38F00374BEF3}"/>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22-CA37-4C65-844A-38F00374BEF3}"/>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24-CA37-4C65-844A-38F00374BEF3}"/>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26-CA37-4C65-844A-38F00374BEF3}"/>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28-CA37-4C65-844A-38F00374BEF3}"/>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2A-CA37-4C65-844A-38F00374BEF3}"/>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2C-CA37-4C65-844A-38F00374BEF3}"/>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2E-CA37-4C65-844A-38F00374BEF3}"/>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30-CA37-4C65-844A-38F00374BEF3}"/>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32-CA37-4C65-844A-38F00374BEF3}"/>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34-CA37-4C65-844A-38F00374BEF3}"/>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36-CA37-4C65-844A-38F00374BEF3}"/>
              </c:ext>
            </c:extLst>
          </c:dPt>
          <c:cat>
            <c:strRef>
              <c:f>Sheet1!$B$1:$AC$1</c:f>
              <c:strCache>
                <c:ptCount val="28"/>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UK</c:v>
                </c:pt>
                <c:pt idx="25">
                  <c:v>BG</c:v>
                </c:pt>
                <c:pt idx="26">
                  <c:v>RO</c:v>
                </c:pt>
                <c:pt idx="27">
                  <c:v>HR</c:v>
                </c:pt>
              </c:strCache>
            </c:strRef>
          </c:cat>
          <c:val>
            <c:numRef>
              <c:f>Sheet1!$B$2:$AC$2</c:f>
              <c:numCache>
                <c:formatCode>General</c:formatCode>
                <c:ptCount val="28"/>
                <c:pt idx="0">
                  <c:v>21</c:v>
                </c:pt>
                <c:pt idx="1">
                  <c:v>21</c:v>
                </c:pt>
                <c:pt idx="2">
                  <c:v>13</c:v>
                </c:pt>
                <c:pt idx="3">
                  <c:v>96</c:v>
                </c:pt>
                <c:pt idx="4">
                  <c:v>6</c:v>
                </c:pt>
                <c:pt idx="5">
                  <c:v>21</c:v>
                </c:pt>
                <c:pt idx="6">
                  <c:v>54</c:v>
                </c:pt>
                <c:pt idx="7">
                  <c:v>74</c:v>
                </c:pt>
                <c:pt idx="8">
                  <c:v>11</c:v>
                </c:pt>
                <c:pt idx="9">
                  <c:v>73</c:v>
                </c:pt>
                <c:pt idx="10">
                  <c:v>6</c:v>
                </c:pt>
                <c:pt idx="11">
                  <c:v>8</c:v>
                </c:pt>
                <c:pt idx="12">
                  <c:v>11</c:v>
                </c:pt>
                <c:pt idx="13">
                  <c:v>6</c:v>
                </c:pt>
                <c:pt idx="14">
                  <c:v>21</c:v>
                </c:pt>
                <c:pt idx="15">
                  <c:v>6</c:v>
                </c:pt>
                <c:pt idx="16">
                  <c:v>26</c:v>
                </c:pt>
                <c:pt idx="17">
                  <c:v>18</c:v>
                </c:pt>
                <c:pt idx="18">
                  <c:v>51</c:v>
                </c:pt>
                <c:pt idx="19">
                  <c:v>21</c:v>
                </c:pt>
                <c:pt idx="20">
                  <c:v>8</c:v>
                </c:pt>
                <c:pt idx="21">
                  <c:v>13</c:v>
                </c:pt>
                <c:pt idx="22">
                  <c:v>13</c:v>
                </c:pt>
                <c:pt idx="23">
                  <c:v>20</c:v>
                </c:pt>
                <c:pt idx="24">
                  <c:v>73</c:v>
                </c:pt>
                <c:pt idx="25">
                  <c:v>17</c:v>
                </c:pt>
                <c:pt idx="26">
                  <c:v>32</c:v>
                </c:pt>
                <c:pt idx="27">
                  <c:v>11</c:v>
                </c:pt>
              </c:numCache>
            </c:numRef>
          </c:val>
          <c:extLst xmlns:c16r2="http://schemas.microsoft.com/office/drawing/2015/06/chart">
            <c:ext xmlns:c16="http://schemas.microsoft.com/office/drawing/2014/chart" uri="{C3380CC4-5D6E-409C-BE32-E72D297353CC}">
              <c16:uniqueId val="{00000037-CA37-4C65-844A-38F00374BEF3}"/>
            </c:ext>
          </c:extLst>
        </c:ser>
        <c:ser>
          <c:idx val="1"/>
          <c:order val="1"/>
          <c:tx>
            <c:strRef>
              <c:f>Sheet1!$A$3</c:f>
              <c:strCache>
                <c:ptCount val="1"/>
                <c:pt idx="0">
                  <c:v>West</c:v>
                </c:pt>
              </c:strCache>
            </c:strRef>
          </c:tx>
          <c:spPr>
            <a:solidFill>
              <a:schemeClr val="accent2"/>
            </a:solidFill>
            <a:ln w="15447">
              <a:solidFill>
                <a:schemeClr val="tx1"/>
              </a:solidFill>
              <a:prstDash val="solid"/>
            </a:ln>
          </c:spPr>
          <c:explosion val="25"/>
          <c:dPt>
            <c:idx val="0"/>
            <c:bubble3D val="0"/>
            <c:spPr>
              <a:solidFill>
                <a:schemeClr val="accent1"/>
              </a:solidFill>
              <a:ln w="15447">
                <a:solidFill>
                  <a:schemeClr val="tx1"/>
                </a:solidFill>
                <a:prstDash val="solid"/>
              </a:ln>
            </c:spPr>
            <c:extLst xmlns:c16r2="http://schemas.microsoft.com/office/drawing/2015/06/chart">
              <c:ext xmlns:c16="http://schemas.microsoft.com/office/drawing/2014/chart" uri="{C3380CC4-5D6E-409C-BE32-E72D297353CC}">
                <c16:uniqueId val="{00000039-CA37-4C65-844A-38F00374BEF3}"/>
              </c:ext>
            </c:extLst>
          </c:dPt>
          <c:dPt>
            <c:idx val="1"/>
            <c:bubble3D val="0"/>
            <c:extLst xmlns:c16r2="http://schemas.microsoft.com/office/drawing/2015/06/chart">
              <c:ext xmlns:c16="http://schemas.microsoft.com/office/drawing/2014/chart" uri="{C3380CC4-5D6E-409C-BE32-E72D297353CC}">
                <c16:uniqueId val="{0000003A-CA37-4C65-844A-38F00374BEF3}"/>
              </c:ext>
            </c:extLst>
          </c:dPt>
          <c:dPt>
            <c:idx val="2"/>
            <c:bubble3D val="0"/>
            <c:spPr>
              <a:solidFill>
                <a:schemeClr va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3C-CA37-4C65-844A-38F00374BEF3}"/>
              </c:ext>
            </c:extLst>
          </c:dPt>
          <c:dPt>
            <c:idx val="3"/>
            <c:bubble3D val="0"/>
            <c:spPr>
              <a:solidFill>
                <a:schemeClr val="fo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3E-CA37-4C65-844A-38F00374BEF3}"/>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40-CA37-4C65-844A-38F00374BEF3}"/>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42-CA37-4C65-844A-38F00374BEF3}"/>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44-CA37-4C65-844A-38F00374BEF3}"/>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46-CA37-4C65-844A-38F00374BEF3}"/>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48-CA37-4C65-844A-38F00374BEF3}"/>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4A-CA37-4C65-844A-38F00374BEF3}"/>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4C-CA37-4C65-844A-38F00374BEF3}"/>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4E-CA37-4C65-844A-38F00374BEF3}"/>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50-CA37-4C65-844A-38F00374BEF3}"/>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52-CA37-4C65-844A-38F00374BEF3}"/>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54-CA37-4C65-844A-38F00374BEF3}"/>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56-CA37-4C65-844A-38F00374BEF3}"/>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58-CA37-4C65-844A-38F00374BEF3}"/>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5A-CA37-4C65-844A-38F00374BEF3}"/>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5C-CA37-4C65-844A-38F00374BEF3}"/>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5E-CA37-4C65-844A-38F00374BEF3}"/>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60-CA37-4C65-844A-38F00374BEF3}"/>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62-CA37-4C65-844A-38F00374BEF3}"/>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64-CA37-4C65-844A-38F00374BEF3}"/>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66-CA37-4C65-844A-38F00374BEF3}"/>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68-CA37-4C65-844A-38F00374BEF3}"/>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6A-CA37-4C65-844A-38F00374BEF3}"/>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6C-CA37-4C65-844A-38F00374BEF3}"/>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6E-CA37-4C65-844A-38F00374BEF3}"/>
              </c:ext>
            </c:extLst>
          </c:dPt>
          <c:cat>
            <c:strRef>
              <c:f>Sheet1!$B$1:$AC$1</c:f>
              <c:strCache>
                <c:ptCount val="28"/>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UK</c:v>
                </c:pt>
                <c:pt idx="25">
                  <c:v>BG</c:v>
                </c:pt>
                <c:pt idx="26">
                  <c:v>RO</c:v>
                </c:pt>
                <c:pt idx="27">
                  <c:v>HR</c:v>
                </c:pt>
              </c:strCache>
            </c:strRef>
          </c:cat>
          <c:val>
            <c:numRef>
              <c:f>Sheet1!$B$3:$AC$3</c:f>
              <c:numCache>
                <c:formatCode>General</c:formatCode>
                <c:ptCount val="28"/>
              </c:numCache>
            </c:numRef>
          </c:val>
          <c:extLst xmlns:c16r2="http://schemas.microsoft.com/office/drawing/2015/06/chart">
            <c:ext xmlns:c16="http://schemas.microsoft.com/office/drawing/2014/chart" uri="{C3380CC4-5D6E-409C-BE32-E72D297353CC}">
              <c16:uniqueId val="{0000006F-CA37-4C65-844A-38F00374BEF3}"/>
            </c:ext>
          </c:extLst>
        </c:ser>
        <c:ser>
          <c:idx val="2"/>
          <c:order val="2"/>
          <c:tx>
            <c:strRef>
              <c:f>Sheet1!$A$4</c:f>
              <c:strCache>
                <c:ptCount val="1"/>
                <c:pt idx="0">
                  <c:v>North</c:v>
                </c:pt>
              </c:strCache>
            </c:strRef>
          </c:tx>
          <c:spPr>
            <a:solidFill>
              <a:schemeClr val="hlink"/>
            </a:solidFill>
            <a:ln w="15447">
              <a:solidFill>
                <a:schemeClr val="tx1"/>
              </a:solidFill>
              <a:prstDash val="solid"/>
            </a:ln>
          </c:spPr>
          <c:explosion val="25"/>
          <c:dPt>
            <c:idx val="0"/>
            <c:bubble3D val="0"/>
            <c:spPr>
              <a:solidFill>
                <a:schemeClr val="accent1"/>
              </a:solidFill>
              <a:ln w="15447">
                <a:solidFill>
                  <a:schemeClr val="tx1"/>
                </a:solidFill>
                <a:prstDash val="solid"/>
              </a:ln>
            </c:spPr>
            <c:extLst xmlns:c16r2="http://schemas.microsoft.com/office/drawing/2015/06/chart">
              <c:ext xmlns:c16="http://schemas.microsoft.com/office/drawing/2014/chart" uri="{C3380CC4-5D6E-409C-BE32-E72D297353CC}">
                <c16:uniqueId val="{00000071-CA37-4C65-844A-38F00374BEF3}"/>
              </c:ext>
            </c:extLst>
          </c:dPt>
          <c:dPt>
            <c:idx val="1"/>
            <c:bubble3D val="0"/>
            <c:spPr>
              <a:solidFill>
                <a:schemeClr val="accent2"/>
              </a:solidFill>
              <a:ln w="15447">
                <a:solidFill>
                  <a:schemeClr val="tx1"/>
                </a:solidFill>
                <a:prstDash val="solid"/>
              </a:ln>
            </c:spPr>
            <c:extLst xmlns:c16r2="http://schemas.microsoft.com/office/drawing/2015/06/chart">
              <c:ext xmlns:c16="http://schemas.microsoft.com/office/drawing/2014/chart" uri="{C3380CC4-5D6E-409C-BE32-E72D297353CC}">
                <c16:uniqueId val="{00000073-CA37-4C65-844A-38F00374BEF3}"/>
              </c:ext>
            </c:extLst>
          </c:dPt>
          <c:dPt>
            <c:idx val="2"/>
            <c:bubble3D val="0"/>
            <c:extLst xmlns:c16r2="http://schemas.microsoft.com/office/drawing/2015/06/chart">
              <c:ext xmlns:c16="http://schemas.microsoft.com/office/drawing/2014/chart" uri="{C3380CC4-5D6E-409C-BE32-E72D297353CC}">
                <c16:uniqueId val="{00000074-CA37-4C65-844A-38F00374BEF3}"/>
              </c:ext>
            </c:extLst>
          </c:dPt>
          <c:dPt>
            <c:idx val="3"/>
            <c:bubble3D val="0"/>
            <c:spPr>
              <a:solidFill>
                <a:schemeClr val="fo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76-CA37-4C65-844A-38F00374BEF3}"/>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78-CA37-4C65-844A-38F00374BEF3}"/>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7A-CA37-4C65-844A-38F00374BEF3}"/>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7C-CA37-4C65-844A-38F00374BEF3}"/>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7E-CA37-4C65-844A-38F00374BEF3}"/>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80-CA37-4C65-844A-38F00374BEF3}"/>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82-CA37-4C65-844A-38F00374BEF3}"/>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84-CA37-4C65-844A-38F00374BEF3}"/>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86-CA37-4C65-844A-38F00374BEF3}"/>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88-CA37-4C65-844A-38F00374BEF3}"/>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8A-CA37-4C65-844A-38F00374BEF3}"/>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8C-CA37-4C65-844A-38F00374BEF3}"/>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8E-CA37-4C65-844A-38F00374BEF3}"/>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90-CA37-4C65-844A-38F00374BEF3}"/>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92-CA37-4C65-844A-38F00374BEF3}"/>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94-CA37-4C65-844A-38F00374BEF3}"/>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96-CA37-4C65-844A-38F00374BEF3}"/>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98-CA37-4C65-844A-38F00374BEF3}"/>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9A-CA37-4C65-844A-38F00374BEF3}"/>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9C-CA37-4C65-844A-38F00374BEF3}"/>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9E-CA37-4C65-844A-38F00374BEF3}"/>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A0-CA37-4C65-844A-38F00374BEF3}"/>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A2-CA37-4C65-844A-38F00374BEF3}"/>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A4-CA37-4C65-844A-38F00374BEF3}"/>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A6-CA37-4C65-844A-38F00374BEF3}"/>
              </c:ext>
            </c:extLst>
          </c:dPt>
          <c:cat>
            <c:strRef>
              <c:f>Sheet1!$B$1:$AC$1</c:f>
              <c:strCache>
                <c:ptCount val="28"/>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UK</c:v>
                </c:pt>
                <c:pt idx="25">
                  <c:v>BG</c:v>
                </c:pt>
                <c:pt idx="26">
                  <c:v>RO</c:v>
                </c:pt>
                <c:pt idx="27">
                  <c:v>HR</c:v>
                </c:pt>
              </c:strCache>
            </c:strRef>
          </c:cat>
          <c:val>
            <c:numRef>
              <c:f>Sheet1!$B$4:$AC$4</c:f>
              <c:numCache>
                <c:formatCode>General</c:formatCode>
                <c:ptCount val="28"/>
              </c:numCache>
            </c:numRef>
          </c:val>
          <c:extLst xmlns:c16r2="http://schemas.microsoft.com/office/drawing/2015/06/chart">
            <c:ext xmlns:c16="http://schemas.microsoft.com/office/drawing/2014/chart" uri="{C3380CC4-5D6E-409C-BE32-E72D297353CC}">
              <c16:uniqueId val="{000000A7-CA37-4C65-844A-38F00374BEF3}"/>
            </c:ext>
          </c:extLst>
        </c:ser>
        <c:dLbls>
          <c:showLegendKey val="0"/>
          <c:showVal val="0"/>
          <c:showCatName val="0"/>
          <c:showSerName val="0"/>
          <c:showPercent val="0"/>
          <c:showBubbleSize val="0"/>
          <c:showLeaderLines val="1"/>
        </c:dLbls>
      </c:pie3DChart>
      <c:spPr>
        <a:noFill/>
        <a:ln w="30893">
          <a:noFill/>
        </a:ln>
      </c:spPr>
    </c:plotArea>
    <c:legend>
      <c:legendPos val="b"/>
      <c:layout>
        <c:manualLayout>
          <c:xMode val="edge"/>
          <c:yMode val="edge"/>
          <c:x val="0"/>
          <c:y val="0.69753086419753085"/>
          <c:w val="0.9119718309859155"/>
          <c:h val="0.14814814814814814"/>
        </c:manualLayout>
      </c:layout>
      <c:overlay val="0"/>
      <c:spPr>
        <a:solidFill>
          <a:schemeClr val="bg1"/>
        </a:solidFill>
        <a:ln w="3862">
          <a:solidFill>
            <a:schemeClr val="tx1"/>
          </a:solidFill>
          <a:prstDash val="solid"/>
        </a:ln>
      </c:spPr>
      <c:txPr>
        <a:bodyPr/>
        <a:lstStyle/>
        <a:p>
          <a:pPr>
            <a:defRPr sz="1228" b="1" i="0" u="none" strike="noStrike" baseline="0">
              <a:solidFill>
                <a:schemeClr val="tx1"/>
              </a:solidFill>
              <a:latin typeface="Arial"/>
              <a:ea typeface="Arial"/>
              <a:cs typeface="Arial"/>
            </a:defRPr>
          </a:pPr>
          <a:endParaRPr lang="de-DE"/>
        </a:p>
      </c:txPr>
    </c:legend>
    <c:plotVisOnly val="1"/>
    <c:dispBlanksAs val="zero"/>
    <c:showDLblsOverMax val="0"/>
  </c:chart>
  <c:spPr>
    <a:noFill/>
    <a:ln w="15447">
      <a:solidFill>
        <a:srgbClr val="FFFFFF"/>
      </a:solidFill>
      <a:prstDash val="solid"/>
    </a:ln>
  </c:spPr>
  <c:txPr>
    <a:bodyPr/>
    <a:lstStyle/>
    <a:p>
      <a:pPr>
        <a:defRPr sz="1064" b="1" i="0" u="none" strike="noStrike" baseline="0">
          <a:solidFill>
            <a:schemeClr val="tx1"/>
          </a:solidFill>
          <a:latin typeface="Arial"/>
          <a:ea typeface="Arial"/>
          <a:cs typeface="Arial"/>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3" b="1" i="0" u="none" strike="noStrike" baseline="0">
                <a:solidFill>
                  <a:schemeClr val="tx1"/>
                </a:solidFill>
                <a:latin typeface="Arial"/>
                <a:ea typeface="Arial"/>
                <a:cs typeface="Arial"/>
              </a:defRPr>
            </a:pPr>
            <a:r>
              <a:rPr lang="de-DE" dirty="0"/>
              <a:t>27 Staaten mit  678 Abgeordneten ohne </a:t>
            </a:r>
            <a:r>
              <a:rPr lang="de-DE" dirty="0" err="1"/>
              <a:t>UK</a:t>
            </a:r>
            <a:endParaRPr lang="de-DE" dirty="0"/>
          </a:p>
        </c:rich>
      </c:tx>
      <c:layout>
        <c:manualLayout>
          <c:xMode val="edge"/>
          <c:yMode val="edge"/>
          <c:x val="0.16080719086811307"/>
          <c:y val="0.16049381449468653"/>
        </c:manualLayout>
      </c:layout>
      <c:overlay val="0"/>
      <c:spPr>
        <a:noFill/>
        <a:ln w="30893">
          <a:noFill/>
        </a:ln>
      </c:spPr>
    </c:title>
    <c:autoTitleDeleted val="0"/>
    <c:view3D>
      <c:rotX val="25"/>
      <c:hPercent val="50"/>
      <c:rotY val="0"/>
      <c:rAngAx val="0"/>
      <c:perspective val="0"/>
    </c:view3D>
    <c:floor>
      <c:thickness val="0"/>
    </c:floor>
    <c:sideWall>
      <c:thickness val="0"/>
    </c:sideWall>
    <c:backWall>
      <c:thickness val="0"/>
    </c:backWall>
    <c:plotArea>
      <c:layout>
        <c:manualLayout>
          <c:layoutTarget val="inner"/>
          <c:xMode val="edge"/>
          <c:yMode val="edge"/>
          <c:x val="5.2816901408450703E-3"/>
          <c:y val="0.24074074074074073"/>
          <c:w val="0.99471830985915488"/>
          <c:h val="0.56584362139917699"/>
        </c:manualLayout>
      </c:layout>
      <c:pie3DChart>
        <c:varyColors val="1"/>
        <c:ser>
          <c:idx val="0"/>
          <c:order val="0"/>
          <c:tx>
            <c:strRef>
              <c:f>Sheet1!$A$2</c:f>
              <c:strCache>
                <c:ptCount val="1"/>
                <c:pt idx="0">
                  <c:v>East</c:v>
                </c:pt>
              </c:strCache>
            </c:strRef>
          </c:tx>
          <c:spPr>
            <a:solidFill>
              <a:schemeClr val="accent1"/>
            </a:solidFill>
            <a:ln w="15447">
              <a:solidFill>
                <a:schemeClr val="tx1"/>
              </a:solidFill>
              <a:prstDash val="solid"/>
            </a:ln>
          </c:spPr>
          <c:explosion val="25"/>
          <c:dPt>
            <c:idx val="0"/>
            <c:bubble3D val="0"/>
            <c:extLst xmlns:c16r2="http://schemas.microsoft.com/office/drawing/2015/06/chart">
              <c:ext xmlns:c16="http://schemas.microsoft.com/office/drawing/2014/chart" uri="{C3380CC4-5D6E-409C-BE32-E72D297353CC}">
                <c16:uniqueId val="{00000000-60F3-49A2-AA86-1CA876F9A074}"/>
              </c:ext>
            </c:extLst>
          </c:dPt>
          <c:dPt>
            <c:idx val="1"/>
            <c:bubble3D val="0"/>
            <c:spPr>
              <a:solidFill>
                <a:schemeClr val="accent2"/>
              </a:solidFill>
              <a:ln w="15447">
                <a:solidFill>
                  <a:schemeClr val="tx1"/>
                </a:solidFill>
                <a:prstDash val="solid"/>
              </a:ln>
            </c:spPr>
            <c:extLst xmlns:c16r2="http://schemas.microsoft.com/office/drawing/2015/06/chart">
              <c:ext xmlns:c16="http://schemas.microsoft.com/office/drawing/2014/chart" uri="{C3380CC4-5D6E-409C-BE32-E72D297353CC}">
                <c16:uniqueId val="{00000002-60F3-49A2-AA86-1CA876F9A074}"/>
              </c:ext>
            </c:extLst>
          </c:dPt>
          <c:dPt>
            <c:idx val="2"/>
            <c:bubble3D val="0"/>
            <c:spPr>
              <a:solidFill>
                <a:schemeClr va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04-60F3-49A2-AA86-1CA876F9A074}"/>
              </c:ext>
            </c:extLst>
          </c:dPt>
          <c:dPt>
            <c:idx val="3"/>
            <c:bubble3D val="0"/>
            <c:spPr>
              <a:blipFill dpi="0" rotWithShape="0">
                <a:blip xmlns:r="http://schemas.openxmlformats.org/officeDocument/2006/relationships" r:embed="rId1"/>
                <a:srcRect/>
                <a:stretch>
                  <a:fillRect/>
                </a:stretch>
              </a:blipFill>
              <a:ln w="15447">
                <a:solidFill>
                  <a:schemeClr val="tx1"/>
                </a:solidFill>
                <a:prstDash val="solid"/>
              </a:ln>
            </c:spPr>
            <c:pictureOptions>
              <c:pictureFormat val="stretch"/>
            </c:pictureOptions>
            <c:extLst xmlns:c16r2="http://schemas.microsoft.com/office/drawing/2015/06/chart">
              <c:ext xmlns:c16="http://schemas.microsoft.com/office/drawing/2014/chart" uri="{C3380CC4-5D6E-409C-BE32-E72D297353CC}">
                <c16:uniqueId val="{00000006-60F3-49A2-AA86-1CA876F9A074}"/>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08-60F3-49A2-AA86-1CA876F9A074}"/>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0A-60F3-49A2-AA86-1CA876F9A074}"/>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0C-60F3-49A2-AA86-1CA876F9A074}"/>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0E-60F3-49A2-AA86-1CA876F9A074}"/>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10-60F3-49A2-AA86-1CA876F9A074}"/>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12-60F3-49A2-AA86-1CA876F9A074}"/>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14-60F3-49A2-AA86-1CA876F9A074}"/>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16-60F3-49A2-AA86-1CA876F9A074}"/>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18-60F3-49A2-AA86-1CA876F9A074}"/>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1A-60F3-49A2-AA86-1CA876F9A074}"/>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1C-60F3-49A2-AA86-1CA876F9A074}"/>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1E-60F3-49A2-AA86-1CA876F9A074}"/>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20-60F3-49A2-AA86-1CA876F9A074}"/>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22-60F3-49A2-AA86-1CA876F9A074}"/>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24-60F3-49A2-AA86-1CA876F9A074}"/>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26-60F3-49A2-AA86-1CA876F9A074}"/>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28-60F3-49A2-AA86-1CA876F9A074}"/>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2A-60F3-49A2-AA86-1CA876F9A074}"/>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2C-60F3-49A2-AA86-1CA876F9A074}"/>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2E-60F3-49A2-AA86-1CA876F9A074}"/>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30-60F3-49A2-AA86-1CA876F9A074}"/>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32-60F3-49A2-AA86-1CA876F9A074}"/>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34-60F3-49A2-AA86-1CA876F9A074}"/>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36-60F3-49A2-AA86-1CA876F9A074}"/>
              </c:ext>
            </c:extLst>
          </c:dPt>
          <c:cat>
            <c:strRef>
              <c:f>Sheet1!$B$1:$AB$1</c:f>
              <c:strCache>
                <c:ptCount val="27"/>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BG</c:v>
                </c:pt>
                <c:pt idx="25">
                  <c:v>RO</c:v>
                </c:pt>
                <c:pt idx="26">
                  <c:v>HR</c:v>
                </c:pt>
              </c:strCache>
            </c:strRef>
          </c:cat>
          <c:val>
            <c:numRef>
              <c:f>Sheet1!$B$2:$AB$2</c:f>
              <c:numCache>
                <c:formatCode>General</c:formatCode>
                <c:ptCount val="27"/>
                <c:pt idx="0">
                  <c:v>21</c:v>
                </c:pt>
                <c:pt idx="1">
                  <c:v>21</c:v>
                </c:pt>
                <c:pt idx="2">
                  <c:v>13</c:v>
                </c:pt>
                <c:pt idx="3">
                  <c:v>96</c:v>
                </c:pt>
                <c:pt idx="4">
                  <c:v>6</c:v>
                </c:pt>
                <c:pt idx="5">
                  <c:v>21</c:v>
                </c:pt>
                <c:pt idx="6">
                  <c:v>54</c:v>
                </c:pt>
                <c:pt idx="7">
                  <c:v>74</c:v>
                </c:pt>
                <c:pt idx="8">
                  <c:v>11</c:v>
                </c:pt>
                <c:pt idx="9">
                  <c:v>73</c:v>
                </c:pt>
                <c:pt idx="10">
                  <c:v>6</c:v>
                </c:pt>
                <c:pt idx="11">
                  <c:v>8</c:v>
                </c:pt>
                <c:pt idx="12">
                  <c:v>11</c:v>
                </c:pt>
                <c:pt idx="13">
                  <c:v>6</c:v>
                </c:pt>
                <c:pt idx="14">
                  <c:v>21</c:v>
                </c:pt>
                <c:pt idx="15">
                  <c:v>6</c:v>
                </c:pt>
                <c:pt idx="16">
                  <c:v>26</c:v>
                </c:pt>
                <c:pt idx="17">
                  <c:v>18</c:v>
                </c:pt>
                <c:pt idx="18">
                  <c:v>51</c:v>
                </c:pt>
                <c:pt idx="19">
                  <c:v>21</c:v>
                </c:pt>
                <c:pt idx="20">
                  <c:v>8</c:v>
                </c:pt>
                <c:pt idx="21">
                  <c:v>13</c:v>
                </c:pt>
                <c:pt idx="22">
                  <c:v>13</c:v>
                </c:pt>
                <c:pt idx="23">
                  <c:v>20</c:v>
                </c:pt>
                <c:pt idx="24">
                  <c:v>17</c:v>
                </c:pt>
                <c:pt idx="25">
                  <c:v>32</c:v>
                </c:pt>
                <c:pt idx="26">
                  <c:v>11</c:v>
                </c:pt>
              </c:numCache>
            </c:numRef>
          </c:val>
          <c:extLst xmlns:c16r2="http://schemas.microsoft.com/office/drawing/2015/06/chart">
            <c:ext xmlns:c16="http://schemas.microsoft.com/office/drawing/2014/chart" uri="{C3380CC4-5D6E-409C-BE32-E72D297353CC}">
              <c16:uniqueId val="{00000037-60F3-49A2-AA86-1CA876F9A074}"/>
            </c:ext>
          </c:extLst>
        </c:ser>
        <c:ser>
          <c:idx val="1"/>
          <c:order val="1"/>
          <c:tx>
            <c:strRef>
              <c:f>Sheet1!$A$3</c:f>
              <c:strCache>
                <c:ptCount val="1"/>
                <c:pt idx="0">
                  <c:v>West</c:v>
                </c:pt>
              </c:strCache>
            </c:strRef>
          </c:tx>
          <c:spPr>
            <a:solidFill>
              <a:schemeClr val="accent2"/>
            </a:solidFill>
            <a:ln w="15447">
              <a:solidFill>
                <a:schemeClr val="tx1"/>
              </a:solidFill>
              <a:prstDash val="solid"/>
            </a:ln>
          </c:spPr>
          <c:explosion val="25"/>
          <c:dPt>
            <c:idx val="0"/>
            <c:bubble3D val="0"/>
            <c:spPr>
              <a:solidFill>
                <a:schemeClr val="accent1"/>
              </a:solidFill>
              <a:ln w="15447">
                <a:solidFill>
                  <a:schemeClr val="tx1"/>
                </a:solidFill>
                <a:prstDash val="solid"/>
              </a:ln>
            </c:spPr>
            <c:extLst xmlns:c16r2="http://schemas.microsoft.com/office/drawing/2015/06/chart">
              <c:ext xmlns:c16="http://schemas.microsoft.com/office/drawing/2014/chart" uri="{C3380CC4-5D6E-409C-BE32-E72D297353CC}">
                <c16:uniqueId val="{00000039-60F3-49A2-AA86-1CA876F9A074}"/>
              </c:ext>
            </c:extLst>
          </c:dPt>
          <c:dPt>
            <c:idx val="1"/>
            <c:bubble3D val="0"/>
            <c:extLst xmlns:c16r2="http://schemas.microsoft.com/office/drawing/2015/06/chart">
              <c:ext xmlns:c16="http://schemas.microsoft.com/office/drawing/2014/chart" uri="{C3380CC4-5D6E-409C-BE32-E72D297353CC}">
                <c16:uniqueId val="{0000003A-60F3-49A2-AA86-1CA876F9A074}"/>
              </c:ext>
            </c:extLst>
          </c:dPt>
          <c:dPt>
            <c:idx val="2"/>
            <c:bubble3D val="0"/>
            <c:spPr>
              <a:solidFill>
                <a:schemeClr va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3C-60F3-49A2-AA86-1CA876F9A074}"/>
              </c:ext>
            </c:extLst>
          </c:dPt>
          <c:dPt>
            <c:idx val="3"/>
            <c:bubble3D val="0"/>
            <c:spPr>
              <a:solidFill>
                <a:schemeClr val="fo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3E-60F3-49A2-AA86-1CA876F9A074}"/>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40-60F3-49A2-AA86-1CA876F9A074}"/>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42-60F3-49A2-AA86-1CA876F9A074}"/>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44-60F3-49A2-AA86-1CA876F9A074}"/>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46-60F3-49A2-AA86-1CA876F9A074}"/>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48-60F3-49A2-AA86-1CA876F9A074}"/>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4A-60F3-49A2-AA86-1CA876F9A074}"/>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4C-60F3-49A2-AA86-1CA876F9A074}"/>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4E-60F3-49A2-AA86-1CA876F9A074}"/>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50-60F3-49A2-AA86-1CA876F9A074}"/>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52-60F3-49A2-AA86-1CA876F9A074}"/>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54-60F3-49A2-AA86-1CA876F9A074}"/>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56-60F3-49A2-AA86-1CA876F9A074}"/>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58-60F3-49A2-AA86-1CA876F9A074}"/>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5A-60F3-49A2-AA86-1CA876F9A074}"/>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5C-60F3-49A2-AA86-1CA876F9A074}"/>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5E-60F3-49A2-AA86-1CA876F9A074}"/>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60-60F3-49A2-AA86-1CA876F9A074}"/>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62-60F3-49A2-AA86-1CA876F9A074}"/>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64-60F3-49A2-AA86-1CA876F9A074}"/>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66-60F3-49A2-AA86-1CA876F9A074}"/>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68-60F3-49A2-AA86-1CA876F9A074}"/>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6A-60F3-49A2-AA86-1CA876F9A074}"/>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6C-60F3-49A2-AA86-1CA876F9A074}"/>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6E-60F3-49A2-AA86-1CA876F9A074}"/>
              </c:ext>
            </c:extLst>
          </c:dPt>
          <c:cat>
            <c:strRef>
              <c:f>Sheet1!$B$1:$AB$1</c:f>
              <c:strCache>
                <c:ptCount val="27"/>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BG</c:v>
                </c:pt>
                <c:pt idx="25">
                  <c:v>RO</c:v>
                </c:pt>
                <c:pt idx="26">
                  <c:v>HR</c:v>
                </c:pt>
              </c:strCache>
            </c:strRef>
          </c:cat>
          <c:val>
            <c:numRef>
              <c:f>Sheet1!$B$3:$AB$3</c:f>
              <c:numCache>
                <c:formatCode>General</c:formatCode>
                <c:ptCount val="27"/>
              </c:numCache>
            </c:numRef>
          </c:val>
          <c:extLst xmlns:c16r2="http://schemas.microsoft.com/office/drawing/2015/06/chart">
            <c:ext xmlns:c16="http://schemas.microsoft.com/office/drawing/2014/chart" uri="{C3380CC4-5D6E-409C-BE32-E72D297353CC}">
              <c16:uniqueId val="{0000006F-60F3-49A2-AA86-1CA876F9A074}"/>
            </c:ext>
          </c:extLst>
        </c:ser>
        <c:ser>
          <c:idx val="2"/>
          <c:order val="2"/>
          <c:tx>
            <c:strRef>
              <c:f>Sheet1!$A$4</c:f>
              <c:strCache>
                <c:ptCount val="1"/>
                <c:pt idx="0">
                  <c:v>North</c:v>
                </c:pt>
              </c:strCache>
            </c:strRef>
          </c:tx>
          <c:spPr>
            <a:solidFill>
              <a:schemeClr val="hlink"/>
            </a:solidFill>
            <a:ln w="15447">
              <a:solidFill>
                <a:schemeClr val="tx1"/>
              </a:solidFill>
              <a:prstDash val="solid"/>
            </a:ln>
          </c:spPr>
          <c:explosion val="25"/>
          <c:dPt>
            <c:idx val="0"/>
            <c:bubble3D val="0"/>
            <c:spPr>
              <a:solidFill>
                <a:schemeClr val="accent1"/>
              </a:solidFill>
              <a:ln w="15447">
                <a:solidFill>
                  <a:schemeClr val="tx1"/>
                </a:solidFill>
                <a:prstDash val="solid"/>
              </a:ln>
            </c:spPr>
            <c:extLst xmlns:c16r2="http://schemas.microsoft.com/office/drawing/2015/06/chart">
              <c:ext xmlns:c16="http://schemas.microsoft.com/office/drawing/2014/chart" uri="{C3380CC4-5D6E-409C-BE32-E72D297353CC}">
                <c16:uniqueId val="{00000071-60F3-49A2-AA86-1CA876F9A074}"/>
              </c:ext>
            </c:extLst>
          </c:dPt>
          <c:dPt>
            <c:idx val="1"/>
            <c:bubble3D val="0"/>
            <c:spPr>
              <a:solidFill>
                <a:schemeClr val="accent2"/>
              </a:solidFill>
              <a:ln w="15447">
                <a:solidFill>
                  <a:schemeClr val="tx1"/>
                </a:solidFill>
                <a:prstDash val="solid"/>
              </a:ln>
            </c:spPr>
            <c:extLst xmlns:c16r2="http://schemas.microsoft.com/office/drawing/2015/06/chart">
              <c:ext xmlns:c16="http://schemas.microsoft.com/office/drawing/2014/chart" uri="{C3380CC4-5D6E-409C-BE32-E72D297353CC}">
                <c16:uniqueId val="{00000073-60F3-49A2-AA86-1CA876F9A074}"/>
              </c:ext>
            </c:extLst>
          </c:dPt>
          <c:dPt>
            <c:idx val="2"/>
            <c:bubble3D val="0"/>
            <c:extLst xmlns:c16r2="http://schemas.microsoft.com/office/drawing/2015/06/chart">
              <c:ext xmlns:c16="http://schemas.microsoft.com/office/drawing/2014/chart" uri="{C3380CC4-5D6E-409C-BE32-E72D297353CC}">
                <c16:uniqueId val="{00000074-60F3-49A2-AA86-1CA876F9A074}"/>
              </c:ext>
            </c:extLst>
          </c:dPt>
          <c:dPt>
            <c:idx val="3"/>
            <c:bubble3D val="0"/>
            <c:spPr>
              <a:solidFill>
                <a:schemeClr val="folHlink"/>
              </a:solidFill>
              <a:ln w="15447">
                <a:solidFill>
                  <a:schemeClr val="tx1"/>
                </a:solidFill>
                <a:prstDash val="solid"/>
              </a:ln>
            </c:spPr>
            <c:extLst xmlns:c16r2="http://schemas.microsoft.com/office/drawing/2015/06/chart">
              <c:ext xmlns:c16="http://schemas.microsoft.com/office/drawing/2014/chart" uri="{C3380CC4-5D6E-409C-BE32-E72D297353CC}">
                <c16:uniqueId val="{00000076-60F3-49A2-AA86-1CA876F9A074}"/>
              </c:ext>
            </c:extLst>
          </c:dPt>
          <c:dPt>
            <c:idx val="4"/>
            <c:bubble3D val="0"/>
            <c:spPr>
              <a:solidFill>
                <a:schemeClr val="bg2"/>
              </a:solidFill>
              <a:ln w="15447">
                <a:solidFill>
                  <a:schemeClr val="tx1"/>
                </a:solidFill>
                <a:prstDash val="solid"/>
              </a:ln>
            </c:spPr>
            <c:extLst xmlns:c16r2="http://schemas.microsoft.com/office/drawing/2015/06/chart">
              <c:ext xmlns:c16="http://schemas.microsoft.com/office/drawing/2014/chart" uri="{C3380CC4-5D6E-409C-BE32-E72D297353CC}">
                <c16:uniqueId val="{00000078-60F3-49A2-AA86-1CA876F9A074}"/>
              </c:ext>
            </c:extLst>
          </c:dPt>
          <c:dPt>
            <c:idx val="5"/>
            <c:bubble3D val="0"/>
            <c:spPr>
              <a:solidFill>
                <a:schemeClr val="tx2"/>
              </a:solidFill>
              <a:ln w="15447">
                <a:solidFill>
                  <a:schemeClr val="tx1"/>
                </a:solidFill>
                <a:prstDash val="solid"/>
              </a:ln>
            </c:spPr>
            <c:extLst xmlns:c16r2="http://schemas.microsoft.com/office/drawing/2015/06/chart">
              <c:ext xmlns:c16="http://schemas.microsoft.com/office/drawing/2014/chart" uri="{C3380CC4-5D6E-409C-BE32-E72D297353CC}">
                <c16:uniqueId val="{0000007A-60F3-49A2-AA86-1CA876F9A074}"/>
              </c:ext>
            </c:extLst>
          </c:dPt>
          <c:dPt>
            <c:idx val="6"/>
            <c:bubble3D val="0"/>
            <c:spPr>
              <a:solidFill>
                <a:srgbClr val="0066CC"/>
              </a:solidFill>
              <a:ln w="15447">
                <a:solidFill>
                  <a:schemeClr val="tx1"/>
                </a:solidFill>
                <a:prstDash val="solid"/>
              </a:ln>
            </c:spPr>
            <c:extLst xmlns:c16r2="http://schemas.microsoft.com/office/drawing/2015/06/chart">
              <c:ext xmlns:c16="http://schemas.microsoft.com/office/drawing/2014/chart" uri="{C3380CC4-5D6E-409C-BE32-E72D297353CC}">
                <c16:uniqueId val="{0000007C-60F3-49A2-AA86-1CA876F9A074}"/>
              </c:ext>
            </c:extLst>
          </c:dPt>
          <c:dPt>
            <c:idx val="7"/>
            <c:bubble3D val="0"/>
            <c:spPr>
              <a:solidFill>
                <a:srgbClr val="CCCCFF"/>
              </a:solidFill>
              <a:ln w="15447">
                <a:solidFill>
                  <a:schemeClr val="tx1"/>
                </a:solidFill>
                <a:prstDash val="solid"/>
              </a:ln>
            </c:spPr>
            <c:extLst xmlns:c16r2="http://schemas.microsoft.com/office/drawing/2015/06/chart">
              <c:ext xmlns:c16="http://schemas.microsoft.com/office/drawing/2014/chart" uri="{C3380CC4-5D6E-409C-BE32-E72D297353CC}">
                <c16:uniqueId val="{0000007E-60F3-49A2-AA86-1CA876F9A074}"/>
              </c:ext>
            </c:extLst>
          </c:dPt>
          <c:dPt>
            <c:idx val="8"/>
            <c:bubble3D val="0"/>
            <c:spPr>
              <a:solidFill>
                <a:srgbClr val="FF0000"/>
              </a:solidFill>
              <a:ln w="15447">
                <a:solidFill>
                  <a:schemeClr val="tx1"/>
                </a:solidFill>
                <a:prstDash val="solid"/>
              </a:ln>
            </c:spPr>
            <c:extLst xmlns:c16r2="http://schemas.microsoft.com/office/drawing/2015/06/chart">
              <c:ext xmlns:c16="http://schemas.microsoft.com/office/drawing/2014/chart" uri="{C3380CC4-5D6E-409C-BE32-E72D297353CC}">
                <c16:uniqueId val="{00000080-60F3-49A2-AA86-1CA876F9A074}"/>
              </c:ext>
            </c:extLst>
          </c:dPt>
          <c:dPt>
            <c:idx val="9"/>
            <c:bubble3D val="0"/>
            <c:spPr>
              <a:solidFill>
                <a:srgbClr val="FFFF00"/>
              </a:solidFill>
              <a:ln w="15447">
                <a:solidFill>
                  <a:schemeClr val="tx1"/>
                </a:solidFill>
                <a:prstDash val="solid"/>
              </a:ln>
            </c:spPr>
            <c:extLst xmlns:c16r2="http://schemas.microsoft.com/office/drawing/2015/06/chart">
              <c:ext xmlns:c16="http://schemas.microsoft.com/office/drawing/2014/chart" uri="{C3380CC4-5D6E-409C-BE32-E72D297353CC}">
                <c16:uniqueId val="{00000082-60F3-49A2-AA86-1CA876F9A074}"/>
              </c:ext>
            </c:extLst>
          </c:dPt>
          <c:dPt>
            <c:idx val="10"/>
            <c:bubble3D val="0"/>
            <c:spPr>
              <a:solidFill>
                <a:srgbClr val="00FF00"/>
              </a:solidFill>
              <a:ln w="15447">
                <a:solidFill>
                  <a:schemeClr val="tx1"/>
                </a:solidFill>
                <a:prstDash val="solid"/>
              </a:ln>
            </c:spPr>
            <c:extLst xmlns:c16r2="http://schemas.microsoft.com/office/drawing/2015/06/chart">
              <c:ext xmlns:c16="http://schemas.microsoft.com/office/drawing/2014/chart" uri="{C3380CC4-5D6E-409C-BE32-E72D297353CC}">
                <c16:uniqueId val="{00000084-60F3-49A2-AA86-1CA876F9A074}"/>
              </c:ext>
            </c:extLst>
          </c:dPt>
          <c:dPt>
            <c:idx val="11"/>
            <c:bubble3D val="0"/>
            <c:spPr>
              <a:solidFill>
                <a:srgbClr val="00FFFF"/>
              </a:solidFill>
              <a:ln w="15447">
                <a:solidFill>
                  <a:schemeClr val="tx1"/>
                </a:solidFill>
                <a:prstDash val="solid"/>
              </a:ln>
            </c:spPr>
            <c:extLst xmlns:c16r2="http://schemas.microsoft.com/office/drawing/2015/06/chart">
              <c:ext xmlns:c16="http://schemas.microsoft.com/office/drawing/2014/chart" uri="{C3380CC4-5D6E-409C-BE32-E72D297353CC}">
                <c16:uniqueId val="{00000086-60F3-49A2-AA86-1CA876F9A074}"/>
              </c:ext>
            </c:extLst>
          </c:dPt>
          <c:dPt>
            <c:idx val="12"/>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88-60F3-49A2-AA86-1CA876F9A074}"/>
              </c:ext>
            </c:extLst>
          </c:dPt>
          <c:dPt>
            <c:idx val="13"/>
            <c:bubble3D val="0"/>
            <c:spPr>
              <a:solidFill>
                <a:srgbClr val="FF00FF"/>
              </a:solidFill>
              <a:ln w="15447">
                <a:solidFill>
                  <a:schemeClr val="tx1"/>
                </a:solidFill>
                <a:prstDash val="solid"/>
              </a:ln>
            </c:spPr>
            <c:extLst xmlns:c16r2="http://schemas.microsoft.com/office/drawing/2015/06/chart">
              <c:ext xmlns:c16="http://schemas.microsoft.com/office/drawing/2014/chart" uri="{C3380CC4-5D6E-409C-BE32-E72D297353CC}">
                <c16:uniqueId val="{0000008A-60F3-49A2-AA86-1CA876F9A074}"/>
              </c:ext>
            </c:extLst>
          </c:dPt>
          <c:dPt>
            <c:idx val="14"/>
            <c:bubble3D val="0"/>
            <c:spPr>
              <a:solidFill>
                <a:srgbClr val="008080"/>
              </a:solidFill>
              <a:ln w="15447">
                <a:solidFill>
                  <a:schemeClr val="tx1"/>
                </a:solidFill>
                <a:prstDash val="solid"/>
              </a:ln>
            </c:spPr>
            <c:extLst xmlns:c16r2="http://schemas.microsoft.com/office/drawing/2015/06/chart">
              <c:ext xmlns:c16="http://schemas.microsoft.com/office/drawing/2014/chart" uri="{C3380CC4-5D6E-409C-BE32-E72D297353CC}">
                <c16:uniqueId val="{0000008C-60F3-49A2-AA86-1CA876F9A074}"/>
              </c:ext>
            </c:extLst>
          </c:dPt>
          <c:dPt>
            <c:idx val="15"/>
            <c:bubble3D val="0"/>
            <c:spPr>
              <a:solidFill>
                <a:srgbClr val="0000FF"/>
              </a:solidFill>
              <a:ln w="15447">
                <a:solidFill>
                  <a:schemeClr val="tx1"/>
                </a:solidFill>
                <a:prstDash val="solid"/>
              </a:ln>
            </c:spPr>
            <c:extLst xmlns:c16r2="http://schemas.microsoft.com/office/drawing/2015/06/chart">
              <c:ext xmlns:c16="http://schemas.microsoft.com/office/drawing/2014/chart" uri="{C3380CC4-5D6E-409C-BE32-E72D297353CC}">
                <c16:uniqueId val="{0000008E-60F3-49A2-AA86-1CA876F9A074}"/>
              </c:ext>
            </c:extLst>
          </c:dPt>
          <c:dPt>
            <c:idx val="16"/>
            <c:bubble3D val="0"/>
            <c:spPr>
              <a:solidFill>
                <a:srgbClr val="00CCFF"/>
              </a:solidFill>
              <a:ln w="15447">
                <a:solidFill>
                  <a:schemeClr val="tx1"/>
                </a:solidFill>
                <a:prstDash val="solid"/>
              </a:ln>
            </c:spPr>
            <c:extLst xmlns:c16r2="http://schemas.microsoft.com/office/drawing/2015/06/chart">
              <c:ext xmlns:c16="http://schemas.microsoft.com/office/drawing/2014/chart" uri="{C3380CC4-5D6E-409C-BE32-E72D297353CC}">
                <c16:uniqueId val="{00000090-60F3-49A2-AA86-1CA876F9A074}"/>
              </c:ext>
            </c:extLst>
          </c:dPt>
          <c:dPt>
            <c:idx val="17"/>
            <c:bubble3D val="0"/>
            <c:spPr>
              <a:solidFill>
                <a:srgbClr val="CCFFFF"/>
              </a:solidFill>
              <a:ln w="15447">
                <a:solidFill>
                  <a:schemeClr val="tx1"/>
                </a:solidFill>
                <a:prstDash val="solid"/>
              </a:ln>
            </c:spPr>
            <c:extLst xmlns:c16r2="http://schemas.microsoft.com/office/drawing/2015/06/chart">
              <c:ext xmlns:c16="http://schemas.microsoft.com/office/drawing/2014/chart" uri="{C3380CC4-5D6E-409C-BE32-E72D297353CC}">
                <c16:uniqueId val="{00000092-60F3-49A2-AA86-1CA876F9A074}"/>
              </c:ext>
            </c:extLst>
          </c:dPt>
          <c:dPt>
            <c:idx val="18"/>
            <c:bubble3D val="0"/>
            <c:spPr>
              <a:solidFill>
                <a:srgbClr val="CCFFCC"/>
              </a:solidFill>
              <a:ln w="15447">
                <a:solidFill>
                  <a:schemeClr val="tx1"/>
                </a:solidFill>
                <a:prstDash val="solid"/>
              </a:ln>
            </c:spPr>
            <c:extLst xmlns:c16r2="http://schemas.microsoft.com/office/drawing/2015/06/chart">
              <c:ext xmlns:c16="http://schemas.microsoft.com/office/drawing/2014/chart" uri="{C3380CC4-5D6E-409C-BE32-E72D297353CC}">
                <c16:uniqueId val="{00000094-60F3-49A2-AA86-1CA876F9A074}"/>
              </c:ext>
            </c:extLst>
          </c:dPt>
          <c:dPt>
            <c:idx val="19"/>
            <c:bubble3D val="0"/>
            <c:spPr>
              <a:solidFill>
                <a:srgbClr val="FFFF99"/>
              </a:solidFill>
              <a:ln w="15447">
                <a:solidFill>
                  <a:schemeClr val="tx1"/>
                </a:solidFill>
                <a:prstDash val="solid"/>
              </a:ln>
            </c:spPr>
            <c:extLst xmlns:c16r2="http://schemas.microsoft.com/office/drawing/2015/06/chart">
              <c:ext xmlns:c16="http://schemas.microsoft.com/office/drawing/2014/chart" uri="{C3380CC4-5D6E-409C-BE32-E72D297353CC}">
                <c16:uniqueId val="{00000096-60F3-49A2-AA86-1CA876F9A074}"/>
              </c:ext>
            </c:extLst>
          </c:dPt>
          <c:dPt>
            <c:idx val="20"/>
            <c:bubble3D val="0"/>
            <c:spPr>
              <a:solidFill>
                <a:srgbClr val="99CCFF"/>
              </a:solidFill>
              <a:ln w="15447">
                <a:solidFill>
                  <a:schemeClr val="tx1"/>
                </a:solidFill>
                <a:prstDash val="solid"/>
              </a:ln>
            </c:spPr>
            <c:extLst xmlns:c16r2="http://schemas.microsoft.com/office/drawing/2015/06/chart">
              <c:ext xmlns:c16="http://schemas.microsoft.com/office/drawing/2014/chart" uri="{C3380CC4-5D6E-409C-BE32-E72D297353CC}">
                <c16:uniqueId val="{00000098-60F3-49A2-AA86-1CA876F9A074}"/>
              </c:ext>
            </c:extLst>
          </c:dPt>
          <c:dPt>
            <c:idx val="21"/>
            <c:bubble3D val="0"/>
            <c:spPr>
              <a:solidFill>
                <a:srgbClr val="FF99CC"/>
              </a:solidFill>
              <a:ln w="15447">
                <a:solidFill>
                  <a:schemeClr val="tx1"/>
                </a:solidFill>
                <a:prstDash val="solid"/>
              </a:ln>
            </c:spPr>
            <c:extLst xmlns:c16r2="http://schemas.microsoft.com/office/drawing/2015/06/chart">
              <c:ext xmlns:c16="http://schemas.microsoft.com/office/drawing/2014/chart" uri="{C3380CC4-5D6E-409C-BE32-E72D297353CC}">
                <c16:uniqueId val="{0000009A-60F3-49A2-AA86-1CA876F9A074}"/>
              </c:ext>
            </c:extLst>
          </c:dPt>
          <c:dPt>
            <c:idx val="22"/>
            <c:bubble3D val="0"/>
            <c:spPr>
              <a:solidFill>
                <a:srgbClr val="CC99FF"/>
              </a:solidFill>
              <a:ln w="15447">
                <a:solidFill>
                  <a:schemeClr val="tx1"/>
                </a:solidFill>
                <a:prstDash val="solid"/>
              </a:ln>
            </c:spPr>
            <c:extLst xmlns:c16r2="http://schemas.microsoft.com/office/drawing/2015/06/chart">
              <c:ext xmlns:c16="http://schemas.microsoft.com/office/drawing/2014/chart" uri="{C3380CC4-5D6E-409C-BE32-E72D297353CC}">
                <c16:uniqueId val="{0000009C-60F3-49A2-AA86-1CA876F9A074}"/>
              </c:ext>
            </c:extLst>
          </c:dPt>
          <c:dPt>
            <c:idx val="23"/>
            <c:bubble3D val="0"/>
            <c:spPr>
              <a:solidFill>
                <a:srgbClr val="FFCC99"/>
              </a:solidFill>
              <a:ln w="15447">
                <a:solidFill>
                  <a:schemeClr val="tx1"/>
                </a:solidFill>
                <a:prstDash val="solid"/>
              </a:ln>
            </c:spPr>
            <c:extLst xmlns:c16r2="http://schemas.microsoft.com/office/drawing/2015/06/chart">
              <c:ext xmlns:c16="http://schemas.microsoft.com/office/drawing/2014/chart" uri="{C3380CC4-5D6E-409C-BE32-E72D297353CC}">
                <c16:uniqueId val="{0000009E-60F3-49A2-AA86-1CA876F9A074}"/>
              </c:ext>
            </c:extLst>
          </c:dPt>
          <c:dPt>
            <c:idx val="24"/>
            <c:bubble3D val="0"/>
            <c:spPr>
              <a:solidFill>
                <a:srgbClr val="3366FF"/>
              </a:solidFill>
              <a:ln w="15447">
                <a:solidFill>
                  <a:schemeClr val="tx1"/>
                </a:solidFill>
                <a:prstDash val="solid"/>
              </a:ln>
            </c:spPr>
            <c:extLst xmlns:c16r2="http://schemas.microsoft.com/office/drawing/2015/06/chart">
              <c:ext xmlns:c16="http://schemas.microsoft.com/office/drawing/2014/chart" uri="{C3380CC4-5D6E-409C-BE32-E72D297353CC}">
                <c16:uniqueId val="{000000A0-60F3-49A2-AA86-1CA876F9A074}"/>
              </c:ext>
            </c:extLst>
          </c:dPt>
          <c:dPt>
            <c:idx val="25"/>
            <c:bubble3D val="0"/>
            <c:spPr>
              <a:solidFill>
                <a:srgbClr val="33CCCC"/>
              </a:solidFill>
              <a:ln w="15447">
                <a:solidFill>
                  <a:schemeClr val="tx1"/>
                </a:solidFill>
                <a:prstDash val="solid"/>
              </a:ln>
            </c:spPr>
            <c:extLst xmlns:c16r2="http://schemas.microsoft.com/office/drawing/2015/06/chart">
              <c:ext xmlns:c16="http://schemas.microsoft.com/office/drawing/2014/chart" uri="{C3380CC4-5D6E-409C-BE32-E72D297353CC}">
                <c16:uniqueId val="{000000A2-60F3-49A2-AA86-1CA876F9A074}"/>
              </c:ext>
            </c:extLst>
          </c:dPt>
          <c:dPt>
            <c:idx val="26"/>
            <c:bubble3D val="0"/>
            <c:spPr>
              <a:solidFill>
                <a:srgbClr val="99CC00"/>
              </a:solidFill>
              <a:ln w="15447">
                <a:solidFill>
                  <a:schemeClr val="tx1"/>
                </a:solidFill>
                <a:prstDash val="solid"/>
              </a:ln>
            </c:spPr>
            <c:extLst xmlns:c16r2="http://schemas.microsoft.com/office/drawing/2015/06/chart">
              <c:ext xmlns:c16="http://schemas.microsoft.com/office/drawing/2014/chart" uri="{C3380CC4-5D6E-409C-BE32-E72D297353CC}">
                <c16:uniqueId val="{000000A4-60F3-49A2-AA86-1CA876F9A074}"/>
              </c:ext>
            </c:extLst>
          </c:dPt>
          <c:dPt>
            <c:idx val="27"/>
            <c:bubble3D val="0"/>
            <c:spPr>
              <a:solidFill>
                <a:srgbClr val="FFCC00"/>
              </a:solidFill>
              <a:ln w="15447">
                <a:solidFill>
                  <a:schemeClr val="tx1"/>
                </a:solidFill>
                <a:prstDash val="solid"/>
              </a:ln>
            </c:spPr>
            <c:extLst xmlns:c16r2="http://schemas.microsoft.com/office/drawing/2015/06/chart">
              <c:ext xmlns:c16="http://schemas.microsoft.com/office/drawing/2014/chart" uri="{C3380CC4-5D6E-409C-BE32-E72D297353CC}">
                <c16:uniqueId val="{000000A6-60F3-49A2-AA86-1CA876F9A074}"/>
              </c:ext>
            </c:extLst>
          </c:dPt>
          <c:cat>
            <c:strRef>
              <c:f>Sheet1!$B$1:$AB$1</c:f>
              <c:strCache>
                <c:ptCount val="27"/>
                <c:pt idx="0">
                  <c:v>BE</c:v>
                </c:pt>
                <c:pt idx="1">
                  <c:v>CZ</c:v>
                </c:pt>
                <c:pt idx="2">
                  <c:v>DK</c:v>
                </c:pt>
                <c:pt idx="3">
                  <c:v>DE</c:v>
                </c:pt>
                <c:pt idx="4">
                  <c:v>EE</c:v>
                </c:pt>
                <c:pt idx="5">
                  <c:v>EL</c:v>
                </c:pt>
                <c:pt idx="6">
                  <c:v>ES</c:v>
                </c:pt>
                <c:pt idx="7">
                  <c:v>FR</c:v>
                </c:pt>
                <c:pt idx="8">
                  <c:v>IE</c:v>
                </c:pt>
                <c:pt idx="9">
                  <c:v>IT</c:v>
                </c:pt>
                <c:pt idx="10">
                  <c:v>CY</c:v>
                </c:pt>
                <c:pt idx="11">
                  <c:v>LV</c:v>
                </c:pt>
                <c:pt idx="12">
                  <c:v>LT</c:v>
                </c:pt>
                <c:pt idx="13">
                  <c:v>LU</c:v>
                </c:pt>
                <c:pt idx="14">
                  <c:v>HU</c:v>
                </c:pt>
                <c:pt idx="15">
                  <c:v>MT</c:v>
                </c:pt>
                <c:pt idx="16">
                  <c:v>NL</c:v>
                </c:pt>
                <c:pt idx="17">
                  <c:v>AT</c:v>
                </c:pt>
                <c:pt idx="18">
                  <c:v>PL</c:v>
                </c:pt>
                <c:pt idx="19">
                  <c:v>PT</c:v>
                </c:pt>
                <c:pt idx="20">
                  <c:v>SL</c:v>
                </c:pt>
                <c:pt idx="21">
                  <c:v>SK</c:v>
                </c:pt>
                <c:pt idx="22">
                  <c:v>SF</c:v>
                </c:pt>
                <c:pt idx="23">
                  <c:v>SE</c:v>
                </c:pt>
                <c:pt idx="24">
                  <c:v>BG</c:v>
                </c:pt>
                <c:pt idx="25">
                  <c:v>RO</c:v>
                </c:pt>
                <c:pt idx="26">
                  <c:v>HR</c:v>
                </c:pt>
              </c:strCache>
            </c:strRef>
          </c:cat>
          <c:val>
            <c:numRef>
              <c:f>Sheet1!$B$4:$AB$4</c:f>
              <c:numCache>
                <c:formatCode>General</c:formatCode>
                <c:ptCount val="27"/>
              </c:numCache>
            </c:numRef>
          </c:val>
          <c:extLst xmlns:c16r2="http://schemas.microsoft.com/office/drawing/2015/06/chart">
            <c:ext xmlns:c16="http://schemas.microsoft.com/office/drawing/2014/chart" uri="{C3380CC4-5D6E-409C-BE32-E72D297353CC}">
              <c16:uniqueId val="{000000A7-60F3-49A2-AA86-1CA876F9A074}"/>
            </c:ext>
          </c:extLst>
        </c:ser>
        <c:dLbls>
          <c:showLegendKey val="0"/>
          <c:showVal val="0"/>
          <c:showCatName val="0"/>
          <c:showSerName val="0"/>
          <c:showPercent val="0"/>
          <c:showBubbleSize val="0"/>
          <c:showLeaderLines val="1"/>
        </c:dLbls>
      </c:pie3DChart>
      <c:spPr>
        <a:noFill/>
        <a:ln w="30893">
          <a:noFill/>
        </a:ln>
      </c:spPr>
    </c:plotArea>
    <c:legend>
      <c:legendPos val="b"/>
      <c:layout>
        <c:manualLayout>
          <c:xMode val="edge"/>
          <c:yMode val="edge"/>
          <c:x val="0"/>
          <c:y val="0.69753086419753085"/>
          <c:w val="0.9119718309859155"/>
          <c:h val="0.14814814814814814"/>
        </c:manualLayout>
      </c:layout>
      <c:overlay val="0"/>
      <c:spPr>
        <a:solidFill>
          <a:schemeClr val="bg1"/>
        </a:solidFill>
        <a:ln w="3862">
          <a:solidFill>
            <a:schemeClr val="tx1"/>
          </a:solidFill>
          <a:prstDash val="solid"/>
        </a:ln>
      </c:spPr>
      <c:txPr>
        <a:bodyPr/>
        <a:lstStyle/>
        <a:p>
          <a:pPr>
            <a:defRPr sz="1228" b="1" i="0" u="none" strike="noStrike" baseline="0">
              <a:solidFill>
                <a:schemeClr val="tx1"/>
              </a:solidFill>
              <a:latin typeface="Arial"/>
              <a:ea typeface="Arial"/>
              <a:cs typeface="Arial"/>
            </a:defRPr>
          </a:pPr>
          <a:endParaRPr lang="de-DE"/>
        </a:p>
      </c:txPr>
    </c:legend>
    <c:plotVisOnly val="1"/>
    <c:dispBlanksAs val="zero"/>
    <c:showDLblsOverMax val="0"/>
  </c:chart>
  <c:spPr>
    <a:noFill/>
    <a:ln w="15447">
      <a:solidFill>
        <a:srgbClr val="FFFFFF"/>
      </a:solidFill>
      <a:prstDash val="solid"/>
    </a:ln>
  </c:spPr>
  <c:txPr>
    <a:bodyPr/>
    <a:lstStyle/>
    <a:p>
      <a:pPr>
        <a:defRPr sz="1064" b="1" i="0" u="none" strike="noStrike" baseline="0">
          <a:solidFill>
            <a:schemeClr val="tx1"/>
          </a:solidFill>
          <a:latin typeface="Arial"/>
          <a:ea typeface="Arial"/>
          <a:cs typeface="Arial"/>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653944999594165E-2"/>
          <c:y val="3.1141661792190377E-2"/>
          <c:w val="0.63074102421981826"/>
          <c:h val="0.96319621788195686"/>
        </c:manualLayout>
      </c:layout>
      <c:pie3DChart>
        <c:varyColors val="1"/>
        <c:ser>
          <c:idx val="0"/>
          <c:order val="0"/>
          <c:explosion val="24"/>
          <c:dPt>
            <c:idx val="0"/>
            <c:bubble3D val="0"/>
            <c:spPr>
              <a:solidFill>
                <a:schemeClr val="tx1">
                  <a:lumMod val="75000"/>
                  <a:lumOff val="2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5C41-4A72-8BF4-91F19EFE4D40}"/>
              </c:ext>
            </c:extLst>
          </c:dPt>
          <c:dPt>
            <c:idx val="1"/>
            <c:bubble3D val="0"/>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5C41-4A72-8BF4-91F19EFE4D40}"/>
              </c:ext>
            </c:extLst>
          </c:dPt>
          <c:dPt>
            <c:idx val="2"/>
            <c:bubble3D val="0"/>
            <c:spPr>
              <a:solidFill>
                <a:schemeClr val="accent4">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5C41-4A72-8BF4-91F19EFE4D40}"/>
              </c:ext>
            </c:extLst>
          </c:dPt>
          <c:dPt>
            <c:idx val="3"/>
            <c:bubble3D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5C41-4A72-8BF4-91F19EFE4D40}"/>
              </c:ext>
            </c:extLst>
          </c:dPt>
          <c:dPt>
            <c:idx val="4"/>
            <c:bubble3D val="0"/>
            <c:spPr>
              <a:solidFill>
                <a:srgbClr val="C0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5C41-4A72-8BF4-91F19EFE4D40}"/>
              </c:ext>
            </c:extLst>
          </c:dPt>
          <c:dPt>
            <c:idx val="5"/>
            <c:bubble3D val="0"/>
            <c:spPr>
              <a:solidFill>
                <a:schemeClr val="accent2">
                  <a:lumMod val="7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5C41-4A72-8BF4-91F19EFE4D4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5C41-4A72-8BF4-91F19EFE4D40}"/>
              </c:ext>
            </c:extLst>
          </c:dPt>
          <c:dPt>
            <c:idx val="7"/>
            <c:bubble3D val="0"/>
            <c:spPr>
              <a:solidFill>
                <a:schemeClr val="accent2">
                  <a:lumMod val="40000"/>
                  <a:lumOff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5C41-4A72-8BF4-91F19EFE4D40}"/>
              </c:ext>
            </c:extLst>
          </c:dPt>
          <c:dPt>
            <c:idx val="8"/>
            <c:bubble3D val="0"/>
            <c:spPr>
              <a:solidFill>
                <a:schemeClr val="accent2">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5C41-4A72-8BF4-91F19EFE4D40}"/>
              </c:ext>
            </c:extLst>
          </c:dPt>
          <c:dLbls>
            <c:dLbl>
              <c:idx val="1"/>
              <c:tx>
                <c:rich>
                  <a:bodyPr/>
                  <a:lstStyle/>
                  <a:p>
                    <a:r>
                      <a:rPr lang="en-US"/>
                      <a:t>189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41-4A72-8BF4-91F19EFE4D40}"/>
                </c:ext>
                <c:ext xmlns:c15="http://schemas.microsoft.com/office/drawing/2012/chart" uri="{CE6537A1-D6FC-4f65-9D91-7224C49458BB}"/>
              </c:extLst>
            </c:dLbl>
            <c:dLbl>
              <c:idx val="7"/>
              <c:tx>
                <c:rich>
                  <a:bodyPr/>
                  <a:lstStyle/>
                  <a:p>
                    <a:r>
                      <a:rPr lang="en-US"/>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C41-4A72-8BF4-91F19EFE4D40}"/>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Tabelle1!$B$2:$J$2</c:f>
              <c:strCache>
                <c:ptCount val="9"/>
                <c:pt idx="0">
                  <c:v>Fraktion der Europäischen Volkspartei (Christdemokraten) und europäischer Demokraten</c:v>
                </c:pt>
                <c:pt idx="1">
                  <c:v>Sozialdemokratische Fraktion im Europäischen Parlament</c:v>
                </c:pt>
                <c:pt idx="2">
                  <c:v>Fraktion der Allianz der Liberalen und Demokraten für Europa</c:v>
                </c:pt>
                <c:pt idx="3">
                  <c:v>Fraktion der Grünen/Freie Europäische Allianz</c:v>
                </c:pt>
                <c:pt idx="4">
                  <c:v>Konföderale Fraktion der Vereinigten Europäischen Linken/Nordische Grüne Linke</c:v>
                </c:pt>
                <c:pt idx="5">
                  <c:v>Fraktion Freiheit u.Demokratie (Rechtspopulisten)</c:v>
                </c:pt>
                <c:pt idx="6">
                  <c:v>Konservative/Reformisten</c:v>
                </c:pt>
                <c:pt idx="7">
                  <c:v>Fraktionslose (Rechte,Nationalisten)</c:v>
                </c:pt>
                <c:pt idx="8">
                  <c:v>Rechtsextreme</c:v>
                </c:pt>
              </c:strCache>
            </c:strRef>
          </c:cat>
          <c:val>
            <c:numRef>
              <c:f>Tabelle1!$B$3:$J$3</c:f>
              <c:numCache>
                <c:formatCode>General</c:formatCode>
                <c:ptCount val="9"/>
                <c:pt idx="0">
                  <c:v>215</c:v>
                </c:pt>
                <c:pt idx="1">
                  <c:v>190</c:v>
                </c:pt>
                <c:pt idx="2">
                  <c:v>70</c:v>
                </c:pt>
                <c:pt idx="3">
                  <c:v>50</c:v>
                </c:pt>
                <c:pt idx="4">
                  <c:v>52</c:v>
                </c:pt>
                <c:pt idx="5">
                  <c:v>46</c:v>
                </c:pt>
                <c:pt idx="6">
                  <c:v>74</c:v>
                </c:pt>
                <c:pt idx="7">
                  <c:v>15</c:v>
                </c:pt>
                <c:pt idx="8">
                  <c:v>39</c:v>
                </c:pt>
              </c:numCache>
            </c:numRef>
          </c:val>
          <c:extLst xmlns:c16r2="http://schemas.microsoft.com/office/drawing/2015/06/chart">
            <c:ext xmlns:c16="http://schemas.microsoft.com/office/drawing/2014/chart" uri="{C3380CC4-5D6E-409C-BE32-E72D297353CC}">
              <c16:uniqueId val="{00000012-5C41-4A72-8BF4-91F19EFE4D40}"/>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4166666666666672"/>
          <c:y val="1.7935987168270634E-2"/>
          <c:w val="0.34166666666666667"/>
          <c:h val="0.954868766404199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653944999594165E-2"/>
          <c:y val="3.1141661792190377E-2"/>
          <c:w val="0.63074102421981826"/>
          <c:h val="0.96319621788195686"/>
        </c:manualLayout>
      </c:layout>
      <c:pie3DChart>
        <c:varyColors val="1"/>
        <c:ser>
          <c:idx val="0"/>
          <c:order val="0"/>
          <c:explosion val="24"/>
          <c:dPt>
            <c:idx val="0"/>
            <c:bubble3D val="0"/>
            <c:spPr>
              <a:solidFill>
                <a:schemeClr val="tx1">
                  <a:lumMod val="75000"/>
                  <a:lumOff val="2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004-4BC7-84F4-024E75907383}"/>
              </c:ext>
            </c:extLst>
          </c:dPt>
          <c:dPt>
            <c:idx val="1"/>
            <c:bubble3D val="0"/>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004-4BC7-84F4-024E75907383}"/>
              </c:ext>
            </c:extLst>
          </c:dPt>
          <c:dPt>
            <c:idx val="2"/>
            <c:bubble3D val="0"/>
            <c:spPr>
              <a:solidFill>
                <a:schemeClr val="accent4">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2004-4BC7-84F4-024E75907383}"/>
              </c:ext>
            </c:extLst>
          </c:dPt>
          <c:dPt>
            <c:idx val="3"/>
            <c:bubble3D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2004-4BC7-84F4-024E75907383}"/>
              </c:ext>
            </c:extLst>
          </c:dPt>
          <c:dPt>
            <c:idx val="4"/>
            <c:bubble3D val="0"/>
            <c:spPr>
              <a:solidFill>
                <a:srgbClr val="C0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2004-4BC7-84F4-024E75907383}"/>
              </c:ext>
            </c:extLst>
          </c:dPt>
          <c:dPt>
            <c:idx val="5"/>
            <c:bubble3D val="0"/>
            <c:spPr>
              <a:solidFill>
                <a:schemeClr val="accent2">
                  <a:lumMod val="7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2004-4BC7-84F4-024E7590738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2004-4BC7-84F4-024E75907383}"/>
              </c:ext>
            </c:extLst>
          </c:dPt>
          <c:dPt>
            <c:idx val="7"/>
            <c:bubble3D val="0"/>
            <c:spPr>
              <a:solidFill>
                <a:schemeClr val="accent2">
                  <a:lumMod val="40000"/>
                  <a:lumOff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2004-4BC7-84F4-024E75907383}"/>
              </c:ext>
            </c:extLst>
          </c:dPt>
          <c:dPt>
            <c:idx val="8"/>
            <c:bubble3D val="0"/>
            <c:spPr>
              <a:solidFill>
                <a:schemeClr val="accent2">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2004-4BC7-84F4-024E75907383}"/>
              </c:ext>
            </c:extLst>
          </c:dPt>
          <c:dLbls>
            <c:dLbl>
              <c:idx val="1"/>
              <c:tx>
                <c:rich>
                  <a:bodyPr/>
                  <a:lstStyle/>
                  <a:p>
                    <a:r>
                      <a:rPr lang="en-US"/>
                      <a:t>169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04-4BC7-84F4-024E75907383}"/>
                </c:ext>
                <c:ext xmlns:c15="http://schemas.microsoft.com/office/drawing/2012/chart" uri="{CE6537A1-D6FC-4f65-9D91-7224C49458BB}"/>
              </c:extLst>
            </c:dLbl>
            <c:dLbl>
              <c:idx val="2"/>
              <c:tx>
                <c:rich>
                  <a:bodyPr/>
                  <a:lstStyle/>
                  <a:p>
                    <a:r>
                      <a:rPr lang="en-US"/>
                      <a:t>69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004-4BC7-84F4-024E75907383}"/>
                </c:ext>
                <c:ext xmlns:c15="http://schemas.microsoft.com/office/drawing/2012/chart" uri="{CE6537A1-D6FC-4f65-9D91-7224C49458BB}"/>
              </c:extLst>
            </c:dLbl>
            <c:dLbl>
              <c:idx val="3"/>
              <c:tx>
                <c:rich>
                  <a:bodyPr/>
                  <a:lstStyle/>
                  <a:p>
                    <a:r>
                      <a:rPr lang="en-US"/>
                      <a:t>44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004-4BC7-84F4-024E75907383}"/>
                </c:ext>
                <c:ext xmlns:c15="http://schemas.microsoft.com/office/drawing/2012/chart" uri="{CE6537A1-D6FC-4f65-9D91-7224C49458BB}"/>
              </c:extLst>
            </c:dLbl>
            <c:dLbl>
              <c:idx val="4"/>
              <c:tx>
                <c:rich>
                  <a:bodyPr/>
                  <a:lstStyle/>
                  <a:p>
                    <a:r>
                      <a:rPr lang="en-US"/>
                      <a:t>51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004-4BC7-84F4-024E75907383}"/>
                </c:ext>
                <c:ext xmlns:c15="http://schemas.microsoft.com/office/drawing/2012/chart" uri="{CE6537A1-D6FC-4f65-9D91-7224C49458BB}"/>
              </c:extLst>
            </c:dLbl>
            <c:dLbl>
              <c:idx val="5"/>
              <c:tx>
                <c:rich>
                  <a:bodyPr/>
                  <a:lstStyle/>
                  <a:p>
                    <a:r>
                      <a:rPr lang="en-US"/>
                      <a:t>24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004-4BC7-84F4-024E75907383}"/>
                </c:ext>
                <c:ext xmlns:c15="http://schemas.microsoft.com/office/drawing/2012/chart" uri="{CE6537A1-D6FC-4f65-9D91-7224C49458BB}"/>
              </c:extLst>
            </c:dLbl>
            <c:dLbl>
              <c:idx val="6"/>
              <c:tx>
                <c:rich>
                  <a:bodyPr/>
                  <a:lstStyle/>
                  <a:p>
                    <a:r>
                      <a:rPr lang="en-US"/>
                      <a:t>53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004-4BC7-84F4-024E75907383}"/>
                </c:ext>
                <c:ext xmlns:c15="http://schemas.microsoft.com/office/drawing/2012/chart" uri="{CE6537A1-D6FC-4f65-9D91-7224C49458BB}"/>
              </c:extLst>
            </c:dLbl>
            <c:dLbl>
              <c:idx val="8"/>
              <c:tx>
                <c:rich>
                  <a:bodyPr/>
                  <a:lstStyle/>
                  <a:p>
                    <a:r>
                      <a:rPr lang="en-US"/>
                      <a:t>38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004-4BC7-84F4-024E75907383}"/>
                </c:ext>
                <c:ext xmlns:c15="http://schemas.microsoft.com/office/drawing/2012/chart" uri="{CE6537A1-D6FC-4f65-9D91-7224C49458BB}"/>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Tabelle1!$B$2:$J$2</c:f>
              <c:strCache>
                <c:ptCount val="9"/>
                <c:pt idx="0">
                  <c:v>Fraktion der Europäischen Volkspartei (Christdemokraten) und europäischer Demokraten</c:v>
                </c:pt>
                <c:pt idx="1">
                  <c:v>Sozialdemokratische Fraktion im Europäischen Parlament</c:v>
                </c:pt>
                <c:pt idx="2">
                  <c:v>Fraktion der Allianz der Liberalen und Demokraten für Europa</c:v>
                </c:pt>
                <c:pt idx="3">
                  <c:v>Fraktion der Grünen/Freie Europäische Allianz</c:v>
                </c:pt>
                <c:pt idx="4">
                  <c:v>Konföderale Fraktion der Vereinigten Europäischen Linken/Nordische Grüne Linke</c:v>
                </c:pt>
                <c:pt idx="5">
                  <c:v>Fraktion Freiheit u.Demokratie (Rechtspopulisten)</c:v>
                </c:pt>
                <c:pt idx="6">
                  <c:v>Konservative/Reformisten</c:v>
                </c:pt>
                <c:pt idx="7">
                  <c:v>Fraktionslose (Rechte,Nationalisten)</c:v>
                </c:pt>
                <c:pt idx="8">
                  <c:v>Rechtsextreme</c:v>
                </c:pt>
              </c:strCache>
            </c:strRef>
          </c:cat>
          <c:val>
            <c:numRef>
              <c:f>Tabelle1!$B$3:$J$3</c:f>
              <c:numCache>
                <c:formatCode>General</c:formatCode>
                <c:ptCount val="9"/>
                <c:pt idx="0">
                  <c:v>215</c:v>
                </c:pt>
                <c:pt idx="1">
                  <c:v>190</c:v>
                </c:pt>
                <c:pt idx="2">
                  <c:v>70</c:v>
                </c:pt>
                <c:pt idx="3">
                  <c:v>50</c:v>
                </c:pt>
                <c:pt idx="4">
                  <c:v>52</c:v>
                </c:pt>
                <c:pt idx="5">
                  <c:v>46</c:v>
                </c:pt>
                <c:pt idx="6">
                  <c:v>74</c:v>
                </c:pt>
                <c:pt idx="7">
                  <c:v>15</c:v>
                </c:pt>
                <c:pt idx="8">
                  <c:v>39</c:v>
                </c:pt>
              </c:numCache>
            </c:numRef>
          </c:val>
          <c:extLst xmlns:c16r2="http://schemas.microsoft.com/office/drawing/2015/06/chart">
            <c:ext xmlns:c16="http://schemas.microsoft.com/office/drawing/2014/chart" uri="{C3380CC4-5D6E-409C-BE32-E72D297353CC}">
              <c16:uniqueId val="{00000012-2004-4BC7-84F4-024E75907383}"/>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4166666666666672"/>
          <c:y val="1.7935987168270634E-2"/>
          <c:w val="0.34166666666666667"/>
          <c:h val="0.954868766404199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653944999594165E-2"/>
          <c:y val="3.1141661792190377E-2"/>
          <c:w val="0.63074102421981826"/>
          <c:h val="0.96319621788195686"/>
        </c:manualLayout>
      </c:layout>
      <c:pie3DChart>
        <c:varyColors val="1"/>
        <c:ser>
          <c:idx val="0"/>
          <c:order val="0"/>
          <c:explosion val="24"/>
          <c:dPt>
            <c:idx val="0"/>
            <c:bubble3D val="0"/>
            <c:spPr>
              <a:solidFill>
                <a:schemeClr val="tx1">
                  <a:lumMod val="75000"/>
                  <a:lumOff val="2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29F-44B0-87BA-521E3911CA7D}"/>
              </c:ext>
            </c:extLst>
          </c:dPt>
          <c:dPt>
            <c:idx val="1"/>
            <c:bubble3D val="0"/>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29F-44B0-87BA-521E3911CA7D}"/>
              </c:ext>
            </c:extLst>
          </c:dPt>
          <c:dPt>
            <c:idx val="2"/>
            <c:bubble3D val="0"/>
            <c:spPr>
              <a:solidFill>
                <a:schemeClr val="accent4">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929F-44B0-87BA-521E3911CA7D}"/>
              </c:ext>
            </c:extLst>
          </c:dPt>
          <c:dPt>
            <c:idx val="3"/>
            <c:bubble3D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929F-44B0-87BA-521E3911CA7D}"/>
              </c:ext>
            </c:extLst>
          </c:dPt>
          <c:dPt>
            <c:idx val="4"/>
            <c:bubble3D val="0"/>
            <c:spPr>
              <a:solidFill>
                <a:srgbClr val="C0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929F-44B0-87BA-521E3911CA7D}"/>
              </c:ext>
            </c:extLst>
          </c:dPt>
          <c:dPt>
            <c:idx val="5"/>
            <c:bubble3D val="0"/>
            <c:spPr>
              <a:solidFill>
                <a:schemeClr val="accent2">
                  <a:lumMod val="75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929F-44B0-87BA-521E3911CA7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929F-44B0-87BA-521E3911CA7D}"/>
              </c:ext>
            </c:extLst>
          </c:dPt>
          <c:dPt>
            <c:idx val="7"/>
            <c:bubble3D val="0"/>
            <c:spPr>
              <a:solidFill>
                <a:schemeClr val="accent2">
                  <a:lumMod val="40000"/>
                  <a:lumOff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929F-44B0-87BA-521E3911CA7D}"/>
              </c:ext>
            </c:extLst>
          </c:dPt>
          <c:dPt>
            <c:idx val="8"/>
            <c:bubble3D val="0"/>
            <c:spPr>
              <a:solidFill>
                <a:schemeClr val="accent2">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929F-44B0-87BA-521E3911CA7D}"/>
              </c:ext>
            </c:extLst>
          </c:dPt>
          <c:dLbls>
            <c:dLbl>
              <c:idx val="0"/>
              <c:tx>
                <c:rich>
                  <a:bodyPr/>
                  <a:lstStyle/>
                  <a:p>
                    <a:r>
                      <a:rPr lang="en-US" dirty="0" smtClean="0"/>
                      <a:t>219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188</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29F-44B0-87BA-521E3911CA7D}"/>
                </c:ext>
                <c:ext xmlns:c15="http://schemas.microsoft.com/office/drawing/2012/chart" uri="{CE6537A1-D6FC-4f65-9D91-7224C49458BB}"/>
              </c:extLst>
            </c:dLbl>
            <c:dLbl>
              <c:idx val="2"/>
              <c:tx>
                <c:rich>
                  <a:bodyPr/>
                  <a:lstStyle/>
                  <a:p>
                    <a:r>
                      <a:rPr lang="en-US" dirty="0" smtClean="0"/>
                      <a:t>68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52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51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42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73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23</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29F-44B0-87BA-521E3911CA7D}"/>
                </c:ext>
                <c:ext xmlns:c15="http://schemas.microsoft.com/office/drawing/2012/chart" uri="{CE6537A1-D6FC-4f65-9D91-7224C49458BB}"/>
              </c:extLst>
            </c:dLbl>
            <c:dLbl>
              <c:idx val="8"/>
              <c:tx>
                <c:rich>
                  <a:bodyPr/>
                  <a:lstStyle/>
                  <a:p>
                    <a:r>
                      <a:rPr lang="en-US" smtClean="0"/>
                      <a:t>35</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Tabelle1!$B$2:$J$2</c:f>
              <c:strCache>
                <c:ptCount val="9"/>
                <c:pt idx="0">
                  <c:v>Fraktion der Europäischen Volkspartei (Christdemokraten) und europäischer Demokraten</c:v>
                </c:pt>
                <c:pt idx="1">
                  <c:v>Sozialdemokratische Fraktion im Europäischen Parlament</c:v>
                </c:pt>
                <c:pt idx="2">
                  <c:v>Fraktion der Allianz der Liberalen und Demokraten für Europa</c:v>
                </c:pt>
                <c:pt idx="3">
                  <c:v>Fraktion der Grünen/Freie Europäische Allianz</c:v>
                </c:pt>
                <c:pt idx="4">
                  <c:v>Konföderale Fraktion der Vereinigten Europäischen Linken/Nordische Grüne Linke</c:v>
                </c:pt>
                <c:pt idx="5">
                  <c:v>Fraktion Freiheit u.Demokratie (Rechtspopulisten)</c:v>
                </c:pt>
                <c:pt idx="6">
                  <c:v>Konservative/Reformisten</c:v>
                </c:pt>
                <c:pt idx="7">
                  <c:v>Fraktionslose (Rechte,Nationalisten)</c:v>
                </c:pt>
                <c:pt idx="8">
                  <c:v>Rechtsextreme</c:v>
                </c:pt>
              </c:strCache>
            </c:strRef>
          </c:cat>
          <c:val>
            <c:numRef>
              <c:f>Tabelle1!$B$3:$J$3</c:f>
              <c:numCache>
                <c:formatCode>General</c:formatCode>
                <c:ptCount val="9"/>
                <c:pt idx="0">
                  <c:v>215</c:v>
                </c:pt>
                <c:pt idx="1">
                  <c:v>190</c:v>
                </c:pt>
                <c:pt idx="2">
                  <c:v>70</c:v>
                </c:pt>
                <c:pt idx="3">
                  <c:v>50</c:v>
                </c:pt>
                <c:pt idx="4">
                  <c:v>52</c:v>
                </c:pt>
                <c:pt idx="5">
                  <c:v>46</c:v>
                </c:pt>
                <c:pt idx="6">
                  <c:v>74</c:v>
                </c:pt>
                <c:pt idx="7">
                  <c:v>15</c:v>
                </c:pt>
                <c:pt idx="8">
                  <c:v>39</c:v>
                </c:pt>
              </c:numCache>
            </c:numRef>
          </c:val>
          <c:extLst xmlns:c16r2="http://schemas.microsoft.com/office/drawing/2015/06/chart">
            <c:ext xmlns:c16="http://schemas.microsoft.com/office/drawing/2014/chart" uri="{C3380CC4-5D6E-409C-BE32-E72D297353CC}">
              <c16:uniqueId val="{00000012-929F-44B0-87BA-521E3911CA7D}"/>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4166666666666672"/>
          <c:y val="1.7935987168270634E-2"/>
          <c:w val="0.34166666666666667"/>
          <c:h val="0.954868766404199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B2E9E-E571-4812-B9F5-60F6FFBE0E45}" type="doc">
      <dgm:prSet loTypeId="urn:microsoft.com/office/officeart/2005/8/layout/hProcess9" loCatId="process" qsTypeId="urn:microsoft.com/office/officeart/2005/8/quickstyle/simple1" qsCatId="simple" csTypeId="urn:microsoft.com/office/officeart/2005/8/colors/accent0_2" csCatId="mainScheme" phldr="1"/>
      <dgm:spPr/>
    </dgm:pt>
    <dgm:pt modelId="{F0639A5B-C942-40D0-8412-0A7A7D7EAC91}">
      <dgm:prSet phldrT="[Text]" custT="1"/>
      <dgm:spPr/>
      <dgm:t>
        <a:bodyPr/>
        <a:lstStyle/>
        <a:p>
          <a:r>
            <a:rPr lang="de-DE" sz="1200" dirty="0" smtClean="0">
              <a:solidFill>
                <a:schemeClr val="accent2"/>
              </a:solidFill>
            </a:rPr>
            <a:t>Herbst 2018:</a:t>
          </a:r>
        </a:p>
        <a:p>
          <a:r>
            <a:rPr lang="de-DE" sz="1200" dirty="0" smtClean="0">
              <a:solidFill>
                <a:schemeClr val="accent2"/>
              </a:solidFill>
            </a:rPr>
            <a:t>Europäische Parteien nominieren </a:t>
          </a:r>
          <a:r>
            <a:rPr lang="de-DE" sz="1200" dirty="0" err="1" smtClean="0">
              <a:solidFill>
                <a:schemeClr val="accent2"/>
              </a:solidFill>
            </a:rPr>
            <a:t>Spitzenkan-didaten</a:t>
          </a:r>
          <a:endParaRPr lang="de-DE" sz="1200" dirty="0">
            <a:solidFill>
              <a:schemeClr val="accent2"/>
            </a:solidFill>
          </a:endParaRPr>
        </a:p>
      </dgm:t>
    </dgm:pt>
    <dgm:pt modelId="{94FA9BAF-367C-4E2D-932E-203E86F3E639}" type="parTrans" cxnId="{354904A9-5770-42FB-81F1-B7D9244E6C11}">
      <dgm:prSet/>
      <dgm:spPr/>
      <dgm:t>
        <a:bodyPr/>
        <a:lstStyle/>
        <a:p>
          <a:endParaRPr lang="de-DE"/>
        </a:p>
      </dgm:t>
    </dgm:pt>
    <dgm:pt modelId="{0AC1850D-6FE1-4528-BB7A-DBEEAACD3112}" type="sibTrans" cxnId="{354904A9-5770-42FB-81F1-B7D9244E6C11}">
      <dgm:prSet/>
      <dgm:spPr/>
      <dgm:t>
        <a:bodyPr/>
        <a:lstStyle/>
        <a:p>
          <a:endParaRPr lang="de-DE"/>
        </a:p>
      </dgm:t>
    </dgm:pt>
    <dgm:pt modelId="{A2E8F84D-7A61-449B-B11F-7328B83F77F0}">
      <dgm:prSet phldrT="[Text]" custT="1"/>
      <dgm:spPr/>
      <dgm:t>
        <a:bodyPr/>
        <a:lstStyle/>
        <a:p>
          <a:r>
            <a:rPr lang="de-DE" sz="1200" dirty="0" smtClean="0">
              <a:solidFill>
                <a:schemeClr val="accent2"/>
              </a:solidFill>
            </a:rPr>
            <a:t>März 2019: Start der Wahlkampf-kampagnen</a:t>
          </a:r>
          <a:endParaRPr lang="de-DE" sz="1200" dirty="0">
            <a:solidFill>
              <a:schemeClr val="accent2"/>
            </a:solidFill>
          </a:endParaRPr>
        </a:p>
      </dgm:t>
    </dgm:pt>
    <dgm:pt modelId="{DED93F11-9029-4DFB-B390-C6C1A35D8EF4}" type="parTrans" cxnId="{D22E409D-3C0B-4EA6-B1C0-0F2065386339}">
      <dgm:prSet/>
      <dgm:spPr/>
      <dgm:t>
        <a:bodyPr/>
        <a:lstStyle/>
        <a:p>
          <a:endParaRPr lang="de-DE"/>
        </a:p>
      </dgm:t>
    </dgm:pt>
    <dgm:pt modelId="{31B10F4D-D559-48B1-8290-33DEC4BD76B7}" type="sibTrans" cxnId="{D22E409D-3C0B-4EA6-B1C0-0F2065386339}">
      <dgm:prSet/>
      <dgm:spPr/>
      <dgm:t>
        <a:bodyPr/>
        <a:lstStyle/>
        <a:p>
          <a:endParaRPr lang="de-DE"/>
        </a:p>
      </dgm:t>
    </dgm:pt>
    <dgm:pt modelId="{4AB35993-5295-42E7-BCD4-6B7FF7C00DD4}">
      <dgm:prSet phldrT="[Text]" custT="1"/>
      <dgm:spPr/>
      <dgm:t>
        <a:bodyPr/>
        <a:lstStyle/>
        <a:p>
          <a:r>
            <a:rPr lang="de-DE" sz="1200" dirty="0" smtClean="0">
              <a:solidFill>
                <a:schemeClr val="accent2"/>
              </a:solidFill>
            </a:rPr>
            <a:t>29. März 2019: Austritt </a:t>
          </a:r>
          <a:r>
            <a:rPr lang="de-DE" sz="1200" dirty="0" err="1" smtClean="0">
              <a:solidFill>
                <a:schemeClr val="accent2"/>
              </a:solidFill>
            </a:rPr>
            <a:t>Großbritan-niens</a:t>
          </a:r>
          <a:endParaRPr lang="de-DE" sz="1200" dirty="0">
            <a:solidFill>
              <a:schemeClr val="accent2"/>
            </a:solidFill>
          </a:endParaRPr>
        </a:p>
      </dgm:t>
    </dgm:pt>
    <dgm:pt modelId="{577EFD03-72CB-4547-AC66-AF15C874809B}" type="parTrans" cxnId="{E1095B1A-7A6B-4DF3-9AD5-921504334036}">
      <dgm:prSet/>
      <dgm:spPr/>
      <dgm:t>
        <a:bodyPr/>
        <a:lstStyle/>
        <a:p>
          <a:endParaRPr lang="de-DE"/>
        </a:p>
      </dgm:t>
    </dgm:pt>
    <dgm:pt modelId="{417FF0DE-6F15-40BF-8B62-048170F47735}" type="sibTrans" cxnId="{E1095B1A-7A6B-4DF3-9AD5-921504334036}">
      <dgm:prSet/>
      <dgm:spPr/>
      <dgm:t>
        <a:bodyPr/>
        <a:lstStyle/>
        <a:p>
          <a:endParaRPr lang="de-DE"/>
        </a:p>
      </dgm:t>
    </dgm:pt>
    <dgm:pt modelId="{A0F547F9-46BD-4958-AA2F-22BB5E90B8F3}">
      <dgm:prSet custT="1"/>
      <dgm:spPr/>
      <dgm:t>
        <a:bodyPr/>
        <a:lstStyle/>
        <a:p>
          <a:r>
            <a:rPr lang="de-DE" sz="1200" dirty="0" smtClean="0">
              <a:solidFill>
                <a:schemeClr val="accent2"/>
              </a:solidFill>
            </a:rPr>
            <a:t>18. April 2019: letzte Sitzung des alten Parlaments</a:t>
          </a:r>
          <a:endParaRPr lang="de-DE" sz="1200" dirty="0">
            <a:solidFill>
              <a:schemeClr val="accent2"/>
            </a:solidFill>
          </a:endParaRPr>
        </a:p>
      </dgm:t>
    </dgm:pt>
    <dgm:pt modelId="{826CE25F-DDB7-4F2B-8AAC-295D7B1D77C9}" type="parTrans" cxnId="{FDC4D0D0-7003-45D2-9E84-D24BC83970E1}">
      <dgm:prSet/>
      <dgm:spPr/>
      <dgm:t>
        <a:bodyPr/>
        <a:lstStyle/>
        <a:p>
          <a:endParaRPr lang="de-DE"/>
        </a:p>
      </dgm:t>
    </dgm:pt>
    <dgm:pt modelId="{A00C5CA8-AB8C-4F82-A7C1-1775AA2DB6E4}" type="sibTrans" cxnId="{FDC4D0D0-7003-45D2-9E84-D24BC83970E1}">
      <dgm:prSet/>
      <dgm:spPr/>
      <dgm:t>
        <a:bodyPr/>
        <a:lstStyle/>
        <a:p>
          <a:endParaRPr lang="de-DE"/>
        </a:p>
      </dgm:t>
    </dgm:pt>
    <dgm:pt modelId="{28411958-8266-4861-BE6D-3CD7154FF3DA}">
      <dgm:prSet custT="1"/>
      <dgm:spPr/>
      <dgm:t>
        <a:bodyPr/>
        <a:lstStyle/>
        <a:p>
          <a:r>
            <a:rPr lang="de-DE" sz="1200" dirty="0" smtClean="0">
              <a:solidFill>
                <a:schemeClr val="accent2"/>
              </a:solidFill>
            </a:rPr>
            <a:t>April/Mai 2019: Debatten der </a:t>
          </a:r>
          <a:r>
            <a:rPr lang="de-DE" sz="1200" dirty="0" err="1" smtClean="0">
              <a:solidFill>
                <a:schemeClr val="accent2"/>
              </a:solidFill>
            </a:rPr>
            <a:t>Spitzenkan-didatinnen</a:t>
          </a:r>
          <a:r>
            <a:rPr lang="de-DE" sz="1200" dirty="0" smtClean="0">
              <a:solidFill>
                <a:schemeClr val="accent2"/>
              </a:solidFill>
            </a:rPr>
            <a:t> und </a:t>
          </a:r>
          <a:r>
            <a:rPr lang="de-DE" sz="1200" dirty="0" err="1" smtClean="0">
              <a:solidFill>
                <a:schemeClr val="accent2"/>
              </a:solidFill>
            </a:rPr>
            <a:t>Spitzenkan-didaten</a:t>
          </a:r>
          <a:endParaRPr lang="de-DE" sz="1200" dirty="0">
            <a:solidFill>
              <a:schemeClr val="accent2"/>
            </a:solidFill>
          </a:endParaRPr>
        </a:p>
      </dgm:t>
    </dgm:pt>
    <dgm:pt modelId="{E78FE6CC-31D4-4241-B98F-CC76A2C79D5F}" type="parTrans" cxnId="{F0DBE570-FD92-4534-B160-6F0594562CF6}">
      <dgm:prSet/>
      <dgm:spPr/>
      <dgm:t>
        <a:bodyPr/>
        <a:lstStyle/>
        <a:p>
          <a:endParaRPr lang="de-DE"/>
        </a:p>
      </dgm:t>
    </dgm:pt>
    <dgm:pt modelId="{3E69379C-DA77-4593-ACA5-1567E61820EB}" type="sibTrans" cxnId="{F0DBE570-FD92-4534-B160-6F0594562CF6}">
      <dgm:prSet/>
      <dgm:spPr/>
      <dgm:t>
        <a:bodyPr/>
        <a:lstStyle/>
        <a:p>
          <a:endParaRPr lang="de-DE"/>
        </a:p>
      </dgm:t>
    </dgm:pt>
    <dgm:pt modelId="{C7FB3A00-6DFA-42A7-8DF1-72AB79E44886}">
      <dgm:prSet custT="1"/>
      <dgm:spPr/>
      <dgm:t>
        <a:bodyPr/>
        <a:lstStyle/>
        <a:p>
          <a:r>
            <a:rPr lang="de-DE" sz="1200" dirty="0" smtClean="0">
              <a:solidFill>
                <a:schemeClr val="accent2"/>
              </a:solidFill>
            </a:rPr>
            <a:t>23.-26. Mai: Wahlen des EU-Parlaments</a:t>
          </a:r>
          <a:endParaRPr lang="de-DE" sz="1200" dirty="0">
            <a:solidFill>
              <a:schemeClr val="accent2"/>
            </a:solidFill>
          </a:endParaRPr>
        </a:p>
      </dgm:t>
    </dgm:pt>
    <dgm:pt modelId="{A8617255-8348-4F3B-90AB-05720833ED5A}" type="parTrans" cxnId="{A2B3779C-B033-4A17-BE8A-991F820D7269}">
      <dgm:prSet/>
      <dgm:spPr/>
      <dgm:t>
        <a:bodyPr/>
        <a:lstStyle/>
        <a:p>
          <a:endParaRPr lang="de-DE"/>
        </a:p>
      </dgm:t>
    </dgm:pt>
    <dgm:pt modelId="{B745BC63-CD4D-4545-BCC3-E56EEBB4D69A}" type="sibTrans" cxnId="{A2B3779C-B033-4A17-BE8A-991F820D7269}">
      <dgm:prSet/>
      <dgm:spPr/>
      <dgm:t>
        <a:bodyPr/>
        <a:lstStyle/>
        <a:p>
          <a:endParaRPr lang="de-DE"/>
        </a:p>
      </dgm:t>
    </dgm:pt>
    <dgm:pt modelId="{668C55FA-0FC7-4B6E-939A-82315B2D86D6}">
      <dgm:prSet custT="1"/>
      <dgm:spPr/>
      <dgm:t>
        <a:bodyPr/>
        <a:lstStyle/>
        <a:p>
          <a:r>
            <a:rPr lang="de-DE" sz="1200" dirty="0" smtClean="0">
              <a:solidFill>
                <a:schemeClr val="accent2"/>
              </a:solidFill>
            </a:rPr>
            <a:t>2. Juni 2019: Eröffnungs-</a:t>
          </a:r>
          <a:r>
            <a:rPr lang="de-DE" sz="1200" dirty="0" err="1" smtClean="0">
              <a:solidFill>
                <a:schemeClr val="accent2"/>
              </a:solidFill>
            </a:rPr>
            <a:t>plenarsit</a:t>
          </a:r>
          <a:r>
            <a:rPr lang="de-DE" sz="1200" dirty="0" smtClean="0">
              <a:solidFill>
                <a:schemeClr val="accent2"/>
              </a:solidFill>
            </a:rPr>
            <a:t>-</a:t>
          </a:r>
          <a:r>
            <a:rPr lang="de-DE" sz="1200" dirty="0" err="1" smtClean="0">
              <a:solidFill>
                <a:schemeClr val="accent2"/>
              </a:solidFill>
            </a:rPr>
            <a:t>zung</a:t>
          </a:r>
          <a:r>
            <a:rPr lang="de-DE" sz="1200" dirty="0" smtClean="0">
              <a:solidFill>
                <a:schemeClr val="accent2"/>
              </a:solidFill>
            </a:rPr>
            <a:t> des neuen Parlaments</a:t>
          </a:r>
          <a:endParaRPr lang="de-DE" sz="1200" dirty="0">
            <a:solidFill>
              <a:schemeClr val="accent2"/>
            </a:solidFill>
          </a:endParaRPr>
        </a:p>
      </dgm:t>
    </dgm:pt>
    <dgm:pt modelId="{5EFDE74B-BC09-43AD-990D-C7C8CB7A2237}" type="parTrans" cxnId="{6672A0D6-101B-4704-8392-2F59A56B23CF}">
      <dgm:prSet/>
      <dgm:spPr/>
      <dgm:t>
        <a:bodyPr/>
        <a:lstStyle/>
        <a:p>
          <a:endParaRPr lang="de-DE"/>
        </a:p>
      </dgm:t>
    </dgm:pt>
    <dgm:pt modelId="{97BB690D-8FB2-473A-8262-1608B19122AE}" type="sibTrans" cxnId="{6672A0D6-101B-4704-8392-2F59A56B23CF}">
      <dgm:prSet/>
      <dgm:spPr/>
      <dgm:t>
        <a:bodyPr/>
        <a:lstStyle/>
        <a:p>
          <a:endParaRPr lang="de-DE"/>
        </a:p>
      </dgm:t>
    </dgm:pt>
    <dgm:pt modelId="{3C95AEDB-3E53-4482-A60E-65CCDCF61F51}" type="pres">
      <dgm:prSet presAssocID="{383B2E9E-E571-4812-B9F5-60F6FFBE0E45}" presName="CompostProcess" presStyleCnt="0">
        <dgm:presLayoutVars>
          <dgm:dir/>
          <dgm:resizeHandles val="exact"/>
        </dgm:presLayoutVars>
      </dgm:prSet>
      <dgm:spPr/>
    </dgm:pt>
    <dgm:pt modelId="{502E8A3D-5591-4849-B14D-421C905D6711}" type="pres">
      <dgm:prSet presAssocID="{383B2E9E-E571-4812-B9F5-60F6FFBE0E45}" presName="arrow" presStyleLbl="bgShp" presStyleIdx="0" presStyleCnt="1" custScaleX="117647" custLinFactNeighborX="-5656" custLinFactNeighborY="-17886"/>
      <dgm:spPr>
        <a:solidFill>
          <a:schemeClr val="accent1">
            <a:lumMod val="50000"/>
          </a:schemeClr>
        </a:solidFill>
      </dgm:spPr>
    </dgm:pt>
    <dgm:pt modelId="{B39BF9BD-8FA5-4E9C-AE8E-88882141E1D3}" type="pres">
      <dgm:prSet presAssocID="{383B2E9E-E571-4812-B9F5-60F6FFBE0E45}" presName="linearProcess" presStyleCnt="0"/>
      <dgm:spPr/>
    </dgm:pt>
    <dgm:pt modelId="{E2B3C5D1-B4D3-4AF8-96E2-4250BFC7DA89}" type="pres">
      <dgm:prSet presAssocID="{F0639A5B-C942-40D0-8412-0A7A7D7EAC91}" presName="textNode" presStyleLbl="node1" presStyleIdx="0" presStyleCnt="7">
        <dgm:presLayoutVars>
          <dgm:bulletEnabled val="1"/>
        </dgm:presLayoutVars>
      </dgm:prSet>
      <dgm:spPr/>
      <dgm:t>
        <a:bodyPr/>
        <a:lstStyle/>
        <a:p>
          <a:endParaRPr lang="de-DE"/>
        </a:p>
      </dgm:t>
    </dgm:pt>
    <dgm:pt modelId="{D7ABDBC3-16D0-4FA2-957E-688B79524D0E}" type="pres">
      <dgm:prSet presAssocID="{0AC1850D-6FE1-4528-BB7A-DBEEAACD3112}" presName="sibTrans" presStyleCnt="0"/>
      <dgm:spPr/>
    </dgm:pt>
    <dgm:pt modelId="{C22B330B-46A9-4C86-9138-80D35866D731}" type="pres">
      <dgm:prSet presAssocID="{A2E8F84D-7A61-449B-B11F-7328B83F77F0}" presName="textNode" presStyleLbl="node1" presStyleIdx="1" presStyleCnt="7" custLinFactNeighborX="-52036" custLinFactNeighborY="-475">
        <dgm:presLayoutVars>
          <dgm:bulletEnabled val="1"/>
        </dgm:presLayoutVars>
      </dgm:prSet>
      <dgm:spPr/>
      <dgm:t>
        <a:bodyPr/>
        <a:lstStyle/>
        <a:p>
          <a:endParaRPr lang="de-DE"/>
        </a:p>
      </dgm:t>
    </dgm:pt>
    <dgm:pt modelId="{246D7D10-B32E-4312-ABF6-668F4B6D0405}" type="pres">
      <dgm:prSet presAssocID="{31B10F4D-D559-48B1-8290-33DEC4BD76B7}" presName="sibTrans" presStyleCnt="0"/>
      <dgm:spPr/>
    </dgm:pt>
    <dgm:pt modelId="{6BB206B2-AD3C-494B-AF08-C552A5830116}" type="pres">
      <dgm:prSet presAssocID="{4AB35993-5295-42E7-BCD4-6B7FF7C00DD4}" presName="textNode" presStyleLbl="node1" presStyleIdx="2" presStyleCnt="7" custLinFactX="-522" custLinFactNeighborX="-100000" custLinFactNeighborY="-475">
        <dgm:presLayoutVars>
          <dgm:bulletEnabled val="1"/>
        </dgm:presLayoutVars>
      </dgm:prSet>
      <dgm:spPr/>
      <dgm:t>
        <a:bodyPr/>
        <a:lstStyle/>
        <a:p>
          <a:endParaRPr lang="de-DE"/>
        </a:p>
      </dgm:t>
    </dgm:pt>
    <dgm:pt modelId="{AE8DE5D5-E019-4239-9CA0-B3C1114A648C}" type="pres">
      <dgm:prSet presAssocID="{417FF0DE-6F15-40BF-8B62-048170F47735}" presName="sibTrans" presStyleCnt="0"/>
      <dgm:spPr/>
    </dgm:pt>
    <dgm:pt modelId="{C6DA63DA-EC02-4866-9E51-238358D541EB}" type="pres">
      <dgm:prSet presAssocID="{A0F547F9-46BD-4958-AA2F-22BB5E90B8F3}" presName="textNode" presStyleLbl="node1" presStyleIdx="3" presStyleCnt="7" custLinFactX="-8098" custLinFactNeighborX="-100000" custLinFactNeighborY="-475">
        <dgm:presLayoutVars>
          <dgm:bulletEnabled val="1"/>
        </dgm:presLayoutVars>
      </dgm:prSet>
      <dgm:spPr/>
      <dgm:t>
        <a:bodyPr/>
        <a:lstStyle/>
        <a:p>
          <a:endParaRPr lang="de-DE"/>
        </a:p>
      </dgm:t>
    </dgm:pt>
    <dgm:pt modelId="{FAEEA5AF-9BBC-48D1-93B4-0AB5AFFC0C41}" type="pres">
      <dgm:prSet presAssocID="{A00C5CA8-AB8C-4F82-A7C1-1775AA2DB6E4}" presName="sibTrans" presStyleCnt="0"/>
      <dgm:spPr/>
    </dgm:pt>
    <dgm:pt modelId="{35E9DFE8-B2F2-47A6-A3C6-C36D3A763A3E}" type="pres">
      <dgm:prSet presAssocID="{28411958-8266-4861-BE6D-3CD7154FF3DA}" presName="textNode" presStyleLbl="node1" presStyleIdx="4" presStyleCnt="7" custLinFactX="-17555" custLinFactNeighborX="-100000" custLinFactNeighborY="-475">
        <dgm:presLayoutVars>
          <dgm:bulletEnabled val="1"/>
        </dgm:presLayoutVars>
      </dgm:prSet>
      <dgm:spPr/>
      <dgm:t>
        <a:bodyPr/>
        <a:lstStyle/>
        <a:p>
          <a:endParaRPr lang="de-DE"/>
        </a:p>
      </dgm:t>
    </dgm:pt>
    <dgm:pt modelId="{4474841C-AAD0-41CA-ABA0-CAABA605AFAD}" type="pres">
      <dgm:prSet presAssocID="{3E69379C-DA77-4593-ACA5-1567E61820EB}" presName="sibTrans" presStyleCnt="0"/>
      <dgm:spPr/>
    </dgm:pt>
    <dgm:pt modelId="{25B252E0-9E4E-4533-B939-E05A645EB82D}" type="pres">
      <dgm:prSet presAssocID="{C7FB3A00-6DFA-42A7-8DF1-72AB79E44886}" presName="textNode" presStyleLbl="node1" presStyleIdx="5" presStyleCnt="7" custLinFactX="-26071" custLinFactNeighborX="-100000" custLinFactNeighborY="-475">
        <dgm:presLayoutVars>
          <dgm:bulletEnabled val="1"/>
        </dgm:presLayoutVars>
      </dgm:prSet>
      <dgm:spPr/>
      <dgm:t>
        <a:bodyPr/>
        <a:lstStyle/>
        <a:p>
          <a:endParaRPr lang="de-DE"/>
        </a:p>
      </dgm:t>
    </dgm:pt>
    <dgm:pt modelId="{B2570ED9-1DF5-4FA4-8CB6-0B00893AD64B}" type="pres">
      <dgm:prSet presAssocID="{B745BC63-CD4D-4545-BCC3-E56EEBB4D69A}" presName="sibTrans" presStyleCnt="0"/>
      <dgm:spPr/>
    </dgm:pt>
    <dgm:pt modelId="{B991A59B-594D-4D18-B7C9-331571693307}" type="pres">
      <dgm:prSet presAssocID="{668C55FA-0FC7-4B6E-939A-82315B2D86D6}" presName="textNode" presStyleLbl="node1" presStyleIdx="6" presStyleCnt="7" custLinFactX="-34587" custLinFactNeighborX="-100000" custLinFactNeighborY="-475">
        <dgm:presLayoutVars>
          <dgm:bulletEnabled val="1"/>
        </dgm:presLayoutVars>
      </dgm:prSet>
      <dgm:spPr/>
      <dgm:t>
        <a:bodyPr/>
        <a:lstStyle/>
        <a:p>
          <a:endParaRPr lang="de-DE"/>
        </a:p>
      </dgm:t>
    </dgm:pt>
  </dgm:ptLst>
  <dgm:cxnLst>
    <dgm:cxn modelId="{FFA0BD90-9AE2-4608-9A31-D70BD0681C9B}" type="presOf" srcId="{383B2E9E-E571-4812-B9F5-60F6FFBE0E45}" destId="{3C95AEDB-3E53-4482-A60E-65CCDCF61F51}" srcOrd="0" destOrd="0" presId="urn:microsoft.com/office/officeart/2005/8/layout/hProcess9"/>
    <dgm:cxn modelId="{DF244137-EA38-4F6A-9577-7568E79FE3A0}" type="presOf" srcId="{F0639A5B-C942-40D0-8412-0A7A7D7EAC91}" destId="{E2B3C5D1-B4D3-4AF8-96E2-4250BFC7DA89}" srcOrd="0" destOrd="0" presId="urn:microsoft.com/office/officeart/2005/8/layout/hProcess9"/>
    <dgm:cxn modelId="{6672A0D6-101B-4704-8392-2F59A56B23CF}" srcId="{383B2E9E-E571-4812-B9F5-60F6FFBE0E45}" destId="{668C55FA-0FC7-4B6E-939A-82315B2D86D6}" srcOrd="6" destOrd="0" parTransId="{5EFDE74B-BC09-43AD-990D-C7C8CB7A2237}" sibTransId="{97BB690D-8FB2-473A-8262-1608B19122AE}"/>
    <dgm:cxn modelId="{FDC4D0D0-7003-45D2-9E84-D24BC83970E1}" srcId="{383B2E9E-E571-4812-B9F5-60F6FFBE0E45}" destId="{A0F547F9-46BD-4958-AA2F-22BB5E90B8F3}" srcOrd="3" destOrd="0" parTransId="{826CE25F-DDB7-4F2B-8AAC-295D7B1D77C9}" sibTransId="{A00C5CA8-AB8C-4F82-A7C1-1775AA2DB6E4}"/>
    <dgm:cxn modelId="{E1095B1A-7A6B-4DF3-9AD5-921504334036}" srcId="{383B2E9E-E571-4812-B9F5-60F6FFBE0E45}" destId="{4AB35993-5295-42E7-BCD4-6B7FF7C00DD4}" srcOrd="2" destOrd="0" parTransId="{577EFD03-72CB-4547-AC66-AF15C874809B}" sibTransId="{417FF0DE-6F15-40BF-8B62-048170F47735}"/>
    <dgm:cxn modelId="{A2B3779C-B033-4A17-BE8A-991F820D7269}" srcId="{383B2E9E-E571-4812-B9F5-60F6FFBE0E45}" destId="{C7FB3A00-6DFA-42A7-8DF1-72AB79E44886}" srcOrd="5" destOrd="0" parTransId="{A8617255-8348-4F3B-90AB-05720833ED5A}" sibTransId="{B745BC63-CD4D-4545-BCC3-E56EEBB4D69A}"/>
    <dgm:cxn modelId="{DA3C0D09-626D-43CC-A578-7DFC3C230E37}" type="presOf" srcId="{28411958-8266-4861-BE6D-3CD7154FF3DA}" destId="{35E9DFE8-B2F2-47A6-A3C6-C36D3A763A3E}" srcOrd="0" destOrd="0" presId="urn:microsoft.com/office/officeart/2005/8/layout/hProcess9"/>
    <dgm:cxn modelId="{9B4E2A88-7AA3-46DE-9C59-F8E12906CEAC}" type="presOf" srcId="{A0F547F9-46BD-4958-AA2F-22BB5E90B8F3}" destId="{C6DA63DA-EC02-4866-9E51-238358D541EB}" srcOrd="0" destOrd="0" presId="urn:microsoft.com/office/officeart/2005/8/layout/hProcess9"/>
    <dgm:cxn modelId="{354904A9-5770-42FB-81F1-B7D9244E6C11}" srcId="{383B2E9E-E571-4812-B9F5-60F6FFBE0E45}" destId="{F0639A5B-C942-40D0-8412-0A7A7D7EAC91}" srcOrd="0" destOrd="0" parTransId="{94FA9BAF-367C-4E2D-932E-203E86F3E639}" sibTransId="{0AC1850D-6FE1-4528-BB7A-DBEEAACD3112}"/>
    <dgm:cxn modelId="{94D32186-FF45-41D6-AA6C-FA26BCD1B13F}" type="presOf" srcId="{4AB35993-5295-42E7-BCD4-6B7FF7C00DD4}" destId="{6BB206B2-AD3C-494B-AF08-C552A5830116}" srcOrd="0" destOrd="0" presId="urn:microsoft.com/office/officeart/2005/8/layout/hProcess9"/>
    <dgm:cxn modelId="{F0DBE570-FD92-4534-B160-6F0594562CF6}" srcId="{383B2E9E-E571-4812-B9F5-60F6FFBE0E45}" destId="{28411958-8266-4861-BE6D-3CD7154FF3DA}" srcOrd="4" destOrd="0" parTransId="{E78FE6CC-31D4-4241-B98F-CC76A2C79D5F}" sibTransId="{3E69379C-DA77-4593-ACA5-1567E61820EB}"/>
    <dgm:cxn modelId="{DA81316F-8B29-44B3-B119-CCE437C3AB91}" type="presOf" srcId="{A2E8F84D-7A61-449B-B11F-7328B83F77F0}" destId="{C22B330B-46A9-4C86-9138-80D35866D731}" srcOrd="0" destOrd="0" presId="urn:microsoft.com/office/officeart/2005/8/layout/hProcess9"/>
    <dgm:cxn modelId="{84B9F61A-1B31-4CA0-A032-4F03FC699867}" type="presOf" srcId="{668C55FA-0FC7-4B6E-939A-82315B2D86D6}" destId="{B991A59B-594D-4D18-B7C9-331571693307}" srcOrd="0" destOrd="0" presId="urn:microsoft.com/office/officeart/2005/8/layout/hProcess9"/>
    <dgm:cxn modelId="{D22E409D-3C0B-4EA6-B1C0-0F2065386339}" srcId="{383B2E9E-E571-4812-B9F5-60F6FFBE0E45}" destId="{A2E8F84D-7A61-449B-B11F-7328B83F77F0}" srcOrd="1" destOrd="0" parTransId="{DED93F11-9029-4DFB-B390-C6C1A35D8EF4}" sibTransId="{31B10F4D-D559-48B1-8290-33DEC4BD76B7}"/>
    <dgm:cxn modelId="{4D42A477-C78F-4B4F-ADE9-E2ABB15C8795}" type="presOf" srcId="{C7FB3A00-6DFA-42A7-8DF1-72AB79E44886}" destId="{25B252E0-9E4E-4533-B939-E05A645EB82D}" srcOrd="0" destOrd="0" presId="urn:microsoft.com/office/officeart/2005/8/layout/hProcess9"/>
    <dgm:cxn modelId="{4587FDE5-308F-47D8-A88D-40B46BB47F75}" type="presParOf" srcId="{3C95AEDB-3E53-4482-A60E-65CCDCF61F51}" destId="{502E8A3D-5591-4849-B14D-421C905D6711}" srcOrd="0" destOrd="0" presId="urn:microsoft.com/office/officeart/2005/8/layout/hProcess9"/>
    <dgm:cxn modelId="{B39111ED-71A2-4D12-B1FB-E04663FFFD91}" type="presParOf" srcId="{3C95AEDB-3E53-4482-A60E-65CCDCF61F51}" destId="{B39BF9BD-8FA5-4E9C-AE8E-88882141E1D3}" srcOrd="1" destOrd="0" presId="urn:microsoft.com/office/officeart/2005/8/layout/hProcess9"/>
    <dgm:cxn modelId="{20B444BA-7341-45C5-AB46-B216BDB4A657}" type="presParOf" srcId="{B39BF9BD-8FA5-4E9C-AE8E-88882141E1D3}" destId="{E2B3C5D1-B4D3-4AF8-96E2-4250BFC7DA89}" srcOrd="0" destOrd="0" presId="urn:microsoft.com/office/officeart/2005/8/layout/hProcess9"/>
    <dgm:cxn modelId="{0FED79AE-5137-4574-A2D6-2B770153883B}" type="presParOf" srcId="{B39BF9BD-8FA5-4E9C-AE8E-88882141E1D3}" destId="{D7ABDBC3-16D0-4FA2-957E-688B79524D0E}" srcOrd="1" destOrd="0" presId="urn:microsoft.com/office/officeart/2005/8/layout/hProcess9"/>
    <dgm:cxn modelId="{CBC4AF8C-8FCC-4177-81A8-613678AEA826}" type="presParOf" srcId="{B39BF9BD-8FA5-4E9C-AE8E-88882141E1D3}" destId="{C22B330B-46A9-4C86-9138-80D35866D731}" srcOrd="2" destOrd="0" presId="urn:microsoft.com/office/officeart/2005/8/layout/hProcess9"/>
    <dgm:cxn modelId="{3B08D095-D5F6-4913-BC4B-926016B5DA19}" type="presParOf" srcId="{B39BF9BD-8FA5-4E9C-AE8E-88882141E1D3}" destId="{246D7D10-B32E-4312-ABF6-668F4B6D0405}" srcOrd="3" destOrd="0" presId="urn:microsoft.com/office/officeart/2005/8/layout/hProcess9"/>
    <dgm:cxn modelId="{A22984BA-51B8-42CC-B400-523EB2F3E20F}" type="presParOf" srcId="{B39BF9BD-8FA5-4E9C-AE8E-88882141E1D3}" destId="{6BB206B2-AD3C-494B-AF08-C552A5830116}" srcOrd="4" destOrd="0" presId="urn:microsoft.com/office/officeart/2005/8/layout/hProcess9"/>
    <dgm:cxn modelId="{CDF007F5-BD99-4172-BBA1-39D606571B5C}" type="presParOf" srcId="{B39BF9BD-8FA5-4E9C-AE8E-88882141E1D3}" destId="{AE8DE5D5-E019-4239-9CA0-B3C1114A648C}" srcOrd="5" destOrd="0" presId="urn:microsoft.com/office/officeart/2005/8/layout/hProcess9"/>
    <dgm:cxn modelId="{59CE8B98-A208-4560-9CA3-515B21A001BA}" type="presParOf" srcId="{B39BF9BD-8FA5-4E9C-AE8E-88882141E1D3}" destId="{C6DA63DA-EC02-4866-9E51-238358D541EB}" srcOrd="6" destOrd="0" presId="urn:microsoft.com/office/officeart/2005/8/layout/hProcess9"/>
    <dgm:cxn modelId="{A5A329F1-C99F-47BD-9493-94F0A9AFDBD2}" type="presParOf" srcId="{B39BF9BD-8FA5-4E9C-AE8E-88882141E1D3}" destId="{FAEEA5AF-9BBC-48D1-93B4-0AB5AFFC0C41}" srcOrd="7" destOrd="0" presId="urn:microsoft.com/office/officeart/2005/8/layout/hProcess9"/>
    <dgm:cxn modelId="{F38443B3-9197-43F9-88E7-B2F95F8F819B}" type="presParOf" srcId="{B39BF9BD-8FA5-4E9C-AE8E-88882141E1D3}" destId="{35E9DFE8-B2F2-47A6-A3C6-C36D3A763A3E}" srcOrd="8" destOrd="0" presId="urn:microsoft.com/office/officeart/2005/8/layout/hProcess9"/>
    <dgm:cxn modelId="{F37AA349-3343-4A0F-9148-F6424F6F09AC}" type="presParOf" srcId="{B39BF9BD-8FA5-4E9C-AE8E-88882141E1D3}" destId="{4474841C-AAD0-41CA-ABA0-CAABA605AFAD}" srcOrd="9" destOrd="0" presId="urn:microsoft.com/office/officeart/2005/8/layout/hProcess9"/>
    <dgm:cxn modelId="{C28D5922-0840-47CD-A21D-A30A1111A307}" type="presParOf" srcId="{B39BF9BD-8FA5-4E9C-AE8E-88882141E1D3}" destId="{25B252E0-9E4E-4533-B939-E05A645EB82D}" srcOrd="10" destOrd="0" presId="urn:microsoft.com/office/officeart/2005/8/layout/hProcess9"/>
    <dgm:cxn modelId="{5646BA94-5B66-4EEF-94F4-74C7DC17A82F}" type="presParOf" srcId="{B39BF9BD-8FA5-4E9C-AE8E-88882141E1D3}" destId="{B2570ED9-1DF5-4FA4-8CB6-0B00893AD64B}" srcOrd="11" destOrd="0" presId="urn:microsoft.com/office/officeart/2005/8/layout/hProcess9"/>
    <dgm:cxn modelId="{4A98A4E9-1638-4B2B-8158-3421F997BE5F}" type="presParOf" srcId="{B39BF9BD-8FA5-4E9C-AE8E-88882141E1D3}" destId="{B991A59B-594D-4D18-B7C9-331571693307}"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2AF03-6182-4C4D-B948-AA7A1FC3CCD5}" type="datetimeFigureOut">
              <a:rPr lang="de-DE" smtClean="0"/>
              <a:t>28.02.2019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8A626-9A76-4035-A833-9031BC66BBA1}" type="slidenum">
              <a:rPr lang="de-DE" smtClean="0"/>
              <a:t>‹Nr.›</a:t>
            </a:fld>
            <a:endParaRPr lang="de-DE"/>
          </a:p>
        </p:txBody>
      </p:sp>
    </p:spTree>
    <p:extLst>
      <p:ext uri="{BB962C8B-B14F-4D97-AF65-F5344CB8AC3E}">
        <p14:creationId xmlns:p14="http://schemas.microsoft.com/office/powerpoint/2010/main" val="45316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1</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0DA1D43-F80D-4800-87E1-32EC32AE21A4}" type="slidenum">
              <a:rPr lang="de-DE" altLang="de-DE" sz="1200">
                <a:solidFill>
                  <a:prstClr val="black"/>
                </a:solidFill>
                <a:latin typeface="Calibri" panose="020F0502020204030204" pitchFamily="34" charset="0"/>
              </a:rPr>
              <a:pPr algn="r" fontAlgn="base">
                <a:spcBef>
                  <a:spcPct val="0"/>
                </a:spcBef>
                <a:spcAft>
                  <a:spcPct val="0"/>
                </a:spcAft>
              </a:pPr>
              <a:t>1</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latin typeface="Arial" panose="020B0604020202020204" pitchFamily="34" charset="0"/>
            </a:endParaRPr>
          </a:p>
        </p:txBody>
      </p:sp>
    </p:spTree>
    <p:extLst>
      <p:ext uri="{BB962C8B-B14F-4D97-AF65-F5344CB8AC3E}">
        <p14:creationId xmlns:p14="http://schemas.microsoft.com/office/powerpoint/2010/main" val="354879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10</a:t>
            </a:fld>
            <a:endParaRPr lang="de-DE" altLang="de-DE"/>
          </a:p>
        </p:txBody>
      </p:sp>
    </p:spTree>
    <p:extLst>
      <p:ext uri="{BB962C8B-B14F-4D97-AF65-F5344CB8AC3E}">
        <p14:creationId xmlns:p14="http://schemas.microsoft.com/office/powerpoint/2010/main" val="346953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eaLnBrk="1" hangingPunct="1">
              <a:buFontTx/>
              <a:buChar char="•"/>
            </a:pPr>
            <a:r>
              <a:rPr lang="de-DE" altLang="de-DE" dirty="0"/>
              <a:t>Legt die politischen Richtlinien fest</a:t>
            </a:r>
          </a:p>
          <a:p>
            <a:pPr eaLnBrk="1" hangingPunct="1">
              <a:buFontTx/>
              <a:buChar char="•"/>
            </a:pPr>
            <a:r>
              <a:rPr lang="de-DE" altLang="de-DE" dirty="0"/>
              <a:t>Tagt viermal im Jahr (bei außerordentlichen Anlässen auch öfter)</a:t>
            </a:r>
          </a:p>
          <a:p>
            <a:pPr eaLnBrk="1" hangingPunct="1">
              <a:buFontTx/>
              <a:buChar char="•"/>
            </a:pPr>
            <a:r>
              <a:rPr lang="de-DE" altLang="de-DE" dirty="0"/>
              <a:t>Schwierige Entscheidungsfindung bei 28 Staats- und </a:t>
            </a:r>
            <a:r>
              <a:rPr lang="de-DE" altLang="de-DE" dirty="0" smtClean="0"/>
              <a:t>Regierungschefs – bei den meisten Entscheidungen ist UK jetzt nicht mehr beteiligt.</a:t>
            </a:r>
            <a:endParaRPr lang="de-DE" altLang="de-DE" dirty="0"/>
          </a:p>
          <a:p>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11</a:t>
            </a:fld>
            <a:endParaRPr lang="de-DE" altLang="de-DE"/>
          </a:p>
        </p:txBody>
      </p:sp>
    </p:spTree>
    <p:extLst>
      <p:ext uri="{BB962C8B-B14F-4D97-AF65-F5344CB8AC3E}">
        <p14:creationId xmlns:p14="http://schemas.microsoft.com/office/powerpoint/2010/main" val="359633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8880F93A-9FE3-4EAB-9D53-5A84C795525D}"/>
              </a:ext>
            </a:extLst>
          </p:cNvPr>
          <p:cNvSpPr>
            <a:spLocks noGrp="1" noChangeArrowheads="1"/>
          </p:cNvSpPr>
          <p:nvPr>
            <p:ph type="sldNum" sz="quarter" idx="5"/>
          </p:nvPr>
        </p:nvSpPr>
        <p:spPr>
          <a:noFill/>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25FED507-67BF-45F6-93B1-1469338FB3B7}" type="slidenum">
              <a:rPr lang="de-DE" altLang="de-DE" smtClean="0"/>
              <a:pPr/>
              <a:t>12</a:t>
            </a:fld>
            <a:endParaRPr lang="de-DE" altLang="de-DE"/>
          </a:p>
        </p:txBody>
      </p:sp>
      <p:sp>
        <p:nvSpPr>
          <p:cNvPr id="23555" name="Rectangle 2">
            <a:extLst>
              <a:ext uri="{FF2B5EF4-FFF2-40B4-BE49-F238E27FC236}">
                <a16:creationId xmlns="" xmlns:a16="http://schemas.microsoft.com/office/drawing/2014/main" id="{A6B7A86B-BBFC-4668-A4DD-7DBAC05D82EE}"/>
              </a:ext>
            </a:extLst>
          </p:cNvPr>
          <p:cNvSpPr>
            <a:spLocks noGrp="1" noRot="1" noChangeAspect="1" noChangeArrowheads="1" noTextEdit="1"/>
          </p:cNvSpPr>
          <p:nvPr>
            <p:ph type="sldImg"/>
          </p:nvPr>
        </p:nvSpPr>
        <p:spPr>
          <a:xfrm>
            <a:off x="1371600" y="1143000"/>
            <a:ext cx="4114800" cy="3086100"/>
          </a:xfrm>
          <a:ln/>
        </p:spPr>
      </p:sp>
      <p:sp>
        <p:nvSpPr>
          <p:cNvPr id="23556" name="Rectangle 3">
            <a:extLst>
              <a:ext uri="{FF2B5EF4-FFF2-40B4-BE49-F238E27FC236}">
                <a16:creationId xmlns="" xmlns:a16="http://schemas.microsoft.com/office/drawing/2014/main" id="{C83DC3AA-5386-4E96-AB00-6316E4411FBD}"/>
              </a:ext>
            </a:extLst>
          </p:cNvPr>
          <p:cNvSpPr>
            <a:spLocks noGrp="1" noChangeArrowheads="1"/>
          </p:cNvSpPr>
          <p:nvPr>
            <p:ph type="body" idx="1"/>
          </p:nvPr>
        </p:nvSpPr>
        <p:spPr>
          <a:noFill/>
        </p:spPr>
        <p:txBody>
          <a:bodyPr/>
          <a:lstStyle/>
          <a:p>
            <a:pPr eaLnBrk="1" hangingPunct="1">
              <a:lnSpc>
                <a:spcPct val="90000"/>
              </a:lnSpc>
              <a:buFontTx/>
              <a:buChar char="•"/>
            </a:pPr>
            <a:r>
              <a:rPr lang="de-DE" altLang="de-DE" dirty="0">
                <a:solidFill>
                  <a:schemeClr val="accent2"/>
                </a:solidFill>
              </a:rPr>
              <a:t>Rat der EU wird auch als Ministerrat bezeichnet. </a:t>
            </a:r>
            <a:r>
              <a:rPr lang="de-DE" altLang="de-DE" sz="1400" dirty="0"/>
              <a:t>Er ist das wichtigste Entscheidungsgremium der EU </a:t>
            </a:r>
            <a:r>
              <a:rPr lang="de-DE" altLang="de-DE" dirty="0">
                <a:solidFill>
                  <a:schemeClr val="accent2"/>
                </a:solidFill>
              </a:rPr>
              <a:t>und besteht aus den jeweils zuständigen Ministern aller 28 Mitgliedstaaten.</a:t>
            </a:r>
          </a:p>
          <a:p>
            <a:pPr eaLnBrk="1" hangingPunct="1">
              <a:lnSpc>
                <a:spcPct val="90000"/>
              </a:lnSpc>
              <a:buFontTx/>
              <a:buChar char="•"/>
            </a:pPr>
            <a:r>
              <a:rPr lang="de-DE" altLang="de-DE" sz="1400" dirty="0"/>
              <a:t>Die Zusammensetzung der Ratstagungen hängt von den zu behandelnden Themen ab (wenn z.B. Umweltfragen auf der Tagesordnung stehen, nehmen die Umweltminister aus allen EU-Staaten an der Tagung teil, die dann als Rat „Umwelt“ bezeichnet wird). Es gibt insgesamt neun unterschiedliche Formationen.</a:t>
            </a:r>
            <a:endParaRPr lang="de-DE" altLang="de-DE" dirty="0">
              <a:solidFill>
                <a:schemeClr val="accent2"/>
              </a:solidFill>
            </a:endParaRPr>
          </a:p>
          <a:p>
            <a:pPr eaLnBrk="1" hangingPunct="1">
              <a:lnSpc>
                <a:spcPct val="90000"/>
              </a:lnSpc>
              <a:buFontTx/>
              <a:buChar char="•"/>
            </a:pPr>
            <a:r>
              <a:rPr lang="de-DE" altLang="de-DE" dirty="0">
                <a:solidFill>
                  <a:schemeClr val="accent2"/>
                </a:solidFill>
              </a:rPr>
              <a:t>Vorsitz wechselt alle sechs Monate (Ausnahme: im Rat „Auswärtige Angelegenheiten“ hat der Hohe Vertreter der Union für Außen- und Sicherheitspolitik den Vorsitz).</a:t>
            </a:r>
          </a:p>
          <a:p>
            <a:pPr eaLnBrk="1" hangingPunct="1">
              <a:lnSpc>
                <a:spcPct val="90000"/>
              </a:lnSpc>
              <a:buFontTx/>
              <a:buChar char="•"/>
            </a:pPr>
            <a:r>
              <a:rPr lang="de-DE" altLang="de-DE" dirty="0">
                <a:solidFill>
                  <a:schemeClr val="accent2"/>
                </a:solidFill>
              </a:rPr>
              <a:t>Er übt gemeinsam mit dem Parlament Gesetzgebungs- und Haushaltsbefugnisse aus. Weitere Befugnisse:</a:t>
            </a:r>
          </a:p>
          <a:p>
            <a:pPr lvl="1" eaLnBrk="1" hangingPunct="1">
              <a:lnSpc>
                <a:spcPct val="90000"/>
              </a:lnSpc>
              <a:buFontTx/>
              <a:buChar char="•"/>
            </a:pPr>
            <a:r>
              <a:rPr lang="de-DE" altLang="de-DE" sz="1400" dirty="0"/>
              <a:t>Abstimmung der Grundzüge der Wirtschaftspolitik in den Mitgliedstaaten.</a:t>
            </a:r>
          </a:p>
          <a:p>
            <a:pPr lvl="1" eaLnBrk="1" hangingPunct="1">
              <a:lnSpc>
                <a:spcPct val="90000"/>
              </a:lnSpc>
              <a:buFontTx/>
              <a:buChar char="•"/>
            </a:pPr>
            <a:r>
              <a:rPr lang="de-DE" altLang="de-DE" sz="1400" dirty="0"/>
              <a:t>internationale Übereinkünfte zwischen der EU und anderen Staaten oder internationalen Organisationen</a:t>
            </a:r>
          </a:p>
          <a:p>
            <a:pPr lvl="1" eaLnBrk="1" hangingPunct="1">
              <a:lnSpc>
                <a:spcPct val="90000"/>
              </a:lnSpc>
              <a:buFontTx/>
              <a:buChar char="•"/>
            </a:pPr>
            <a:r>
              <a:rPr lang="de-DE" altLang="de-DE" sz="1400" dirty="0"/>
              <a:t>Genehmigung des Haushaltsplanes (gemeinsam mit dem EP)</a:t>
            </a:r>
          </a:p>
          <a:p>
            <a:pPr eaLnBrk="1" hangingPunct="1">
              <a:lnSpc>
                <a:spcPct val="90000"/>
              </a:lnSpc>
            </a:pPr>
            <a:endParaRPr lang="de-DE" altLang="de-DE" sz="1400" dirty="0"/>
          </a:p>
        </p:txBody>
      </p:sp>
    </p:spTree>
    <p:extLst>
      <p:ext uri="{BB962C8B-B14F-4D97-AF65-F5344CB8AC3E}">
        <p14:creationId xmlns:p14="http://schemas.microsoft.com/office/powerpoint/2010/main" val="262483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 xmlns:a16="http://schemas.microsoft.com/office/drawing/2014/main" id="{4BEED543-4BB6-422A-AA63-77DED6604F2A}"/>
              </a:ext>
            </a:extLst>
          </p:cNvPr>
          <p:cNvSpPr>
            <a:spLocks noGrp="1" noChangeArrowheads="1"/>
          </p:cNvSpPr>
          <p:nvPr>
            <p:ph type="sldNum" sz="quarter" idx="5"/>
          </p:nvPr>
        </p:nvSpPr>
        <p:spPr>
          <a:noFill/>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6E7193DE-04A9-4A6D-8A32-EDC9C52DF1A6}" type="slidenum">
              <a:rPr lang="de-DE" altLang="de-DE" smtClean="0"/>
              <a:pPr/>
              <a:t>13</a:t>
            </a:fld>
            <a:endParaRPr lang="de-DE" altLang="de-DE"/>
          </a:p>
        </p:txBody>
      </p:sp>
      <p:sp>
        <p:nvSpPr>
          <p:cNvPr id="25603" name="Rectangle 2">
            <a:extLst>
              <a:ext uri="{FF2B5EF4-FFF2-40B4-BE49-F238E27FC236}">
                <a16:creationId xmlns="" xmlns:a16="http://schemas.microsoft.com/office/drawing/2014/main" id="{5383FFD3-8A64-4F95-918D-325F40BC9FBD}"/>
              </a:ext>
            </a:extLst>
          </p:cNvPr>
          <p:cNvSpPr>
            <a:spLocks noGrp="1" noRot="1" noChangeAspect="1" noChangeArrowheads="1" noTextEdit="1"/>
          </p:cNvSpPr>
          <p:nvPr>
            <p:ph type="sldImg"/>
          </p:nvPr>
        </p:nvSpPr>
        <p:spPr>
          <a:xfrm>
            <a:off x="1371600" y="1143000"/>
            <a:ext cx="4114800" cy="3086100"/>
          </a:xfrm>
          <a:ln/>
        </p:spPr>
      </p:sp>
      <p:sp>
        <p:nvSpPr>
          <p:cNvPr id="25604" name="Rectangle 3">
            <a:extLst>
              <a:ext uri="{FF2B5EF4-FFF2-40B4-BE49-F238E27FC236}">
                <a16:creationId xmlns="" xmlns:a16="http://schemas.microsoft.com/office/drawing/2014/main" id="{CB76BE1A-ECD9-438F-9129-A2ACAB2D5EB4}"/>
              </a:ext>
            </a:extLst>
          </p:cNvPr>
          <p:cNvSpPr>
            <a:spLocks noGrp="1" noChangeArrowheads="1"/>
          </p:cNvSpPr>
          <p:nvPr>
            <p:ph type="body" idx="1"/>
          </p:nvPr>
        </p:nvSpPr>
        <p:spPr>
          <a:noFill/>
        </p:spPr>
        <p:txBody>
          <a:bodyPr/>
          <a:lstStyle/>
          <a:p>
            <a:pPr eaLnBrk="1" hangingPunct="1">
              <a:lnSpc>
                <a:spcPct val="90000"/>
              </a:lnSpc>
              <a:buFontTx/>
              <a:buChar char="•"/>
            </a:pPr>
            <a:r>
              <a:rPr lang="de-DE" altLang="de-DE" sz="1000" dirty="0"/>
              <a:t>Die Stimmenverteilung richtet sich </a:t>
            </a:r>
            <a:r>
              <a:rPr lang="de-DE" altLang="de-DE" sz="1000" b="1" dirty="0"/>
              <a:t>grob</a:t>
            </a:r>
            <a:r>
              <a:rPr lang="de-DE" altLang="de-DE" sz="1000" dirty="0"/>
              <a:t> nach der Bevölkerungszahl der Mitgliedstaaten: Je </a:t>
            </a:r>
            <a:r>
              <a:rPr lang="de-DE" altLang="de-DE" dirty="0"/>
              <a:t>größer die Einwohnerzahl eines Landes ist, desto mehr Stimmen hat es, </a:t>
            </a:r>
            <a:r>
              <a:rPr lang="de-DE" altLang="de-DE" sz="1000" dirty="0"/>
              <a:t>wobei die kleinen Staaten proportional bevorzugt sind – sogenannte degressive Proportionalität</a:t>
            </a:r>
          </a:p>
          <a:p>
            <a:pPr eaLnBrk="1" hangingPunct="1">
              <a:lnSpc>
                <a:spcPct val="90000"/>
              </a:lnSpc>
              <a:buFontTx/>
              <a:buChar char="•"/>
            </a:pPr>
            <a:r>
              <a:rPr lang="de-DE" altLang="de-DE" sz="1000" dirty="0"/>
              <a:t>Mit dem Lissabon-Vertrag wurde die Abstimmungsform der </a:t>
            </a:r>
            <a:r>
              <a:rPr lang="de-DE" altLang="de-DE" sz="1000" u="sng" dirty="0"/>
              <a:t>qualifizierten Mehrheit</a:t>
            </a:r>
            <a:r>
              <a:rPr lang="de-DE" altLang="de-DE" sz="1000" dirty="0"/>
              <a:t> auf viele Bereich ausgedehnt. Ab 2014 beschließt der Rat mit doppelter Mehrheit (55% der Mitgliedstaaten + 65% der Bevölkerung). Für eine Sperrminorität sind mindestens vier Mitgliedstaaten erforderlich.</a:t>
            </a:r>
            <a:br>
              <a:rPr lang="de-DE" altLang="de-DE" sz="1000" dirty="0"/>
            </a:br>
            <a:r>
              <a:rPr lang="de-DE" altLang="de-DE" sz="1000" dirty="0"/>
              <a:t>In einigen Bereichen erfordern die Beschlüsse jedoch weiterhin Einstimmigkeit (z.B. Steuer- und Verteidigungspolitik).</a:t>
            </a:r>
          </a:p>
          <a:p>
            <a:pPr eaLnBrk="1" hangingPunct="1">
              <a:lnSpc>
                <a:spcPct val="90000"/>
              </a:lnSpc>
              <a:buFontTx/>
              <a:buChar char="•"/>
            </a:pPr>
            <a:endParaRPr lang="de-DE" altLang="de-DE" sz="1000" dirty="0"/>
          </a:p>
          <a:p>
            <a:pPr eaLnBrk="1" hangingPunct="1"/>
            <a:endParaRPr lang="de-DE" altLang="de-DE" dirty="0"/>
          </a:p>
        </p:txBody>
      </p:sp>
    </p:spTree>
    <p:extLst>
      <p:ext uri="{BB962C8B-B14F-4D97-AF65-F5344CB8AC3E}">
        <p14:creationId xmlns:p14="http://schemas.microsoft.com/office/powerpoint/2010/main" val="71852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A96FF0-C211-401E-804B-91F5A124B5ED}" type="slidenum">
              <a:rPr lang="de-DE" altLang="de-DE"/>
              <a:pPr/>
              <a:t>14</a:t>
            </a:fld>
            <a:endParaRPr lang="de-DE" altLang="de-DE"/>
          </a:p>
        </p:txBody>
      </p:sp>
      <p:sp>
        <p:nvSpPr>
          <p:cNvPr id="22531"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0C471A-6674-4CCE-B019-385206BE883C}" type="slidenum">
              <a:rPr lang="de-DE" altLang="de-DE" sz="1200">
                <a:latin typeface="Calibri" panose="020F0502020204030204" pitchFamily="34" charset="0"/>
              </a:rPr>
              <a:pPr algn="r" eaLnBrk="1" hangingPunct="1"/>
              <a:t>14</a:t>
            </a:fld>
            <a:endParaRPr lang="de-DE" altLang="de-DE" sz="1200">
              <a:latin typeface="Calibri" panose="020F0502020204030204" pitchFamily="34" charset="0"/>
            </a:endParaRPr>
          </a:p>
        </p:txBody>
      </p:sp>
      <p:sp>
        <p:nvSpPr>
          <p:cNvPr id="22532" name="Rectangle 2"/>
          <p:cNvSpPr>
            <a:spLocks noGrp="1" noRot="1" noChangeAspect="1" noChangeArrowheads="1" noTextEdit="1"/>
          </p:cNvSpPr>
          <p:nvPr>
            <p:ph type="sldImg"/>
          </p:nvPr>
        </p:nvSpPr>
        <p:spPr>
          <a:xfrm>
            <a:off x="1371600" y="1143000"/>
            <a:ext cx="4114800" cy="3086100"/>
          </a:xfrm>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z="2000" b="1" dirty="0">
                <a:latin typeface="Arial" panose="020B0604020202020204" pitchFamily="34" charset="0"/>
              </a:rPr>
              <a:t>Nach Reformvertrag doppelte Mehrheit : 55 % der Stimmen , müssen 65% der Bevölkerung vertreten</a:t>
            </a:r>
          </a:p>
          <a:p>
            <a:pPr eaLnBrk="1" hangingPunct="1">
              <a:spcBef>
                <a:spcPct val="0"/>
              </a:spcBef>
            </a:pPr>
            <a:r>
              <a:rPr lang="de-DE" altLang="de-DE" sz="2000" b="1" dirty="0">
                <a:latin typeface="Arial" panose="020B0604020202020204" pitchFamily="34" charset="0"/>
              </a:rPr>
              <a:t>Ratspräsident ( Pole Donald Tusk) – amtiert 2 ½ Jahre ( Verlängerung möglich)</a:t>
            </a:r>
          </a:p>
        </p:txBody>
      </p:sp>
    </p:spTree>
    <p:extLst>
      <p:ext uri="{BB962C8B-B14F-4D97-AF65-F5344CB8AC3E}">
        <p14:creationId xmlns:p14="http://schemas.microsoft.com/office/powerpoint/2010/main" val="37548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FAC27F-A086-40C6-B41C-AE651046E158}" type="slidenum">
              <a:rPr lang="de-DE" altLang="de-DE"/>
              <a:pPr/>
              <a:t>15</a:t>
            </a:fld>
            <a:endParaRPr lang="de-DE" altLang="de-DE"/>
          </a:p>
        </p:txBody>
      </p:sp>
      <p:sp>
        <p:nvSpPr>
          <p:cNvPr id="30723"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0113CAC-968F-4839-AC3F-3FC3F3BE5C6C}" type="slidenum">
              <a:rPr lang="de-DE" altLang="de-DE" sz="1200">
                <a:latin typeface="Calibri" panose="020F0502020204030204" pitchFamily="34" charset="0"/>
              </a:rPr>
              <a:pPr algn="r" eaLnBrk="1" hangingPunct="1"/>
              <a:t>15</a:t>
            </a:fld>
            <a:endParaRPr lang="de-DE" altLang="de-DE" sz="1200">
              <a:latin typeface="Calibri" panose="020F0502020204030204" pitchFamily="34" charset="0"/>
            </a:endParaRPr>
          </a:p>
        </p:txBody>
      </p:sp>
      <p:sp>
        <p:nvSpPr>
          <p:cNvPr id="3072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464405B-B91A-4963-B961-A8DE575CD29F}" type="slidenum">
              <a:rPr lang="de-DE" altLang="de-DE" sz="1200">
                <a:latin typeface="Calibri" panose="020F0502020204030204" pitchFamily="34" charset="0"/>
              </a:rPr>
              <a:pPr algn="r" eaLnBrk="1" hangingPunct="1"/>
              <a:t>15</a:t>
            </a:fld>
            <a:endParaRPr lang="de-DE" altLang="de-DE" sz="1200">
              <a:latin typeface="Calibri" panose="020F0502020204030204" pitchFamily="34" charset="0"/>
            </a:endParaRPr>
          </a:p>
        </p:txBody>
      </p:sp>
      <p:sp>
        <p:nvSpPr>
          <p:cNvPr id="30725" name="Rectangle 2"/>
          <p:cNvSpPr>
            <a:spLocks noGrp="1" noRot="1" noChangeAspect="1" noChangeArrowheads="1" noTextEdit="1"/>
          </p:cNvSpPr>
          <p:nvPr>
            <p:ph type="sldImg"/>
          </p:nvPr>
        </p:nvSpPr>
        <p:spPr>
          <a:xfrm>
            <a:off x="1371600" y="1143000"/>
            <a:ext cx="4114800" cy="3086100"/>
          </a:xfrm>
          <a:ln/>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z="1400" b="1">
                <a:latin typeface="Arial" panose="020B0604020202020204" pitchFamily="34" charset="0"/>
              </a:rPr>
              <a:t>Neu : 1 Kommissarin als Hohe Repräsentantin für Außenpolitik ( Catherine Ashton) </a:t>
            </a:r>
          </a:p>
        </p:txBody>
      </p:sp>
    </p:spTree>
    <p:extLst>
      <p:ext uri="{BB962C8B-B14F-4D97-AF65-F5344CB8AC3E}">
        <p14:creationId xmlns:p14="http://schemas.microsoft.com/office/powerpoint/2010/main" val="85178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BB861-E35C-4A06-BDE4-8A013ADC101D}" type="slidenum">
              <a:rPr lang="de-DE" altLang="de-DE"/>
              <a:pPr/>
              <a:t>16</a:t>
            </a:fld>
            <a:endParaRPr lang="de-DE" altLang="de-DE"/>
          </a:p>
        </p:txBody>
      </p:sp>
      <p:sp>
        <p:nvSpPr>
          <p:cNvPr id="3379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792E96-6631-4EBB-B132-3CF253012ED7}" type="slidenum">
              <a:rPr lang="de-DE" altLang="de-DE" sz="1200">
                <a:latin typeface="Calibri" panose="020F0502020204030204" pitchFamily="34" charset="0"/>
              </a:rPr>
              <a:pPr algn="r" eaLnBrk="1" hangingPunct="1"/>
              <a:t>16</a:t>
            </a:fld>
            <a:endParaRPr lang="de-DE" altLang="de-DE" sz="1200">
              <a:latin typeface="Calibri" panose="020F0502020204030204" pitchFamily="34" charset="0"/>
            </a:endParaRPr>
          </a:p>
        </p:txBody>
      </p:sp>
      <p:sp>
        <p:nvSpPr>
          <p:cNvPr id="33796" name="Rectangle 2"/>
          <p:cNvSpPr>
            <a:spLocks noGrp="1" noRot="1" noChangeAspect="1" noChangeArrowheads="1" noTextEdit="1"/>
          </p:cNvSpPr>
          <p:nvPr>
            <p:ph type="sldImg"/>
          </p:nvPr>
        </p:nvSpPr>
        <p:spPr>
          <a:xfrm>
            <a:off x="1371600" y="1143000"/>
            <a:ext cx="4114800" cy="3086100"/>
          </a:xfrm>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latin typeface="Arial" panose="020B0604020202020204" pitchFamily="34" charset="0"/>
            </a:endParaRPr>
          </a:p>
        </p:txBody>
      </p:sp>
    </p:spTree>
    <p:extLst>
      <p:ext uri="{BB962C8B-B14F-4D97-AF65-F5344CB8AC3E}">
        <p14:creationId xmlns:p14="http://schemas.microsoft.com/office/powerpoint/2010/main" val="391635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 xmlns:a16="http://schemas.microsoft.com/office/drawing/2014/main" id="{67D7867C-3CA3-487C-A0C4-D766B35E5D4B}"/>
              </a:ext>
            </a:extLst>
          </p:cNvPr>
          <p:cNvSpPr>
            <a:spLocks noGrp="1" noChangeArrowheads="1"/>
          </p:cNvSpPr>
          <p:nvPr>
            <p:ph type="sldNum" sz="quarter" idx="5"/>
          </p:nvPr>
        </p:nvSpPr>
        <p:spPr>
          <a:noFill/>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B703B413-5154-4A12-893B-54589A7F1246}" type="slidenum">
              <a:rPr lang="de-DE" altLang="de-DE" smtClean="0"/>
              <a:pPr/>
              <a:t>17</a:t>
            </a:fld>
            <a:endParaRPr lang="de-DE" altLang="de-DE"/>
          </a:p>
        </p:txBody>
      </p:sp>
      <p:sp>
        <p:nvSpPr>
          <p:cNvPr id="27651" name="Rectangle 2">
            <a:extLst>
              <a:ext uri="{FF2B5EF4-FFF2-40B4-BE49-F238E27FC236}">
                <a16:creationId xmlns="" xmlns:a16="http://schemas.microsoft.com/office/drawing/2014/main" id="{FE6EED46-776F-4678-9B12-B3DC58E9B912}"/>
              </a:ext>
            </a:extLst>
          </p:cNvPr>
          <p:cNvSpPr>
            <a:spLocks noGrp="1" noRot="1" noChangeAspect="1" noChangeArrowheads="1" noTextEdit="1"/>
          </p:cNvSpPr>
          <p:nvPr>
            <p:ph type="sldImg"/>
          </p:nvPr>
        </p:nvSpPr>
        <p:spPr>
          <a:xfrm>
            <a:off x="1371600" y="1143000"/>
            <a:ext cx="4114800" cy="3086100"/>
          </a:xfrm>
          <a:ln/>
        </p:spPr>
      </p:sp>
      <p:sp>
        <p:nvSpPr>
          <p:cNvPr id="27652" name="Rectangle 3">
            <a:extLst>
              <a:ext uri="{FF2B5EF4-FFF2-40B4-BE49-F238E27FC236}">
                <a16:creationId xmlns="" xmlns:a16="http://schemas.microsoft.com/office/drawing/2014/main" id="{29B4FAC5-15E6-4222-9326-B93E218113C8}"/>
              </a:ext>
            </a:extLst>
          </p:cNvPr>
          <p:cNvSpPr>
            <a:spLocks noGrp="1" noChangeArrowheads="1"/>
          </p:cNvSpPr>
          <p:nvPr>
            <p:ph type="body" idx="1"/>
          </p:nvPr>
        </p:nvSpPr>
        <p:spPr>
          <a:noFill/>
        </p:spPr>
        <p:txBody>
          <a:bodyPr/>
          <a:lstStyle/>
          <a:p>
            <a:pPr eaLnBrk="1" hangingPunct="1">
              <a:buFontTx/>
              <a:buChar char="•"/>
            </a:pPr>
            <a:r>
              <a:rPr lang="de-DE" altLang="de-DE" sz="1300">
                <a:solidFill>
                  <a:schemeClr val="accent2"/>
                </a:solidFill>
              </a:rPr>
              <a:t>Direkt von den EU-Bürgern zu deren Interessenvertretung gewähltes gesetzgebendes Organ der EU</a:t>
            </a:r>
          </a:p>
          <a:p>
            <a:pPr eaLnBrk="1" hangingPunct="1">
              <a:buFontTx/>
              <a:buChar char="•"/>
            </a:pPr>
            <a:r>
              <a:rPr lang="de-DE" altLang="de-DE" sz="1300">
                <a:solidFill>
                  <a:schemeClr val="accent2"/>
                </a:solidFill>
              </a:rPr>
              <a:t>Mitglieder des EP sind in EU-weiten politischen Fraktionen organisiert, vertreten das gesamte politische Meinungsspektrum</a:t>
            </a:r>
          </a:p>
          <a:p>
            <a:pPr eaLnBrk="1" hangingPunct="1">
              <a:buFontTx/>
              <a:buChar char="•"/>
            </a:pPr>
            <a:r>
              <a:rPr lang="de-DE" altLang="de-DE" sz="1300">
                <a:solidFill>
                  <a:schemeClr val="accent2"/>
                </a:solidFill>
              </a:rPr>
              <a:t>Mitglieder werden alle 5 Jahre in allgemeiner, freier, unmittelbarer und geheimer Wahl gewählt (keine Wahlrechtsgleichheit)</a:t>
            </a:r>
          </a:p>
          <a:p>
            <a:pPr eaLnBrk="1" hangingPunct="1"/>
            <a:endParaRPr lang="de-DE" altLang="de-DE"/>
          </a:p>
        </p:txBody>
      </p:sp>
    </p:spTree>
    <p:extLst>
      <p:ext uri="{BB962C8B-B14F-4D97-AF65-F5344CB8AC3E}">
        <p14:creationId xmlns:p14="http://schemas.microsoft.com/office/powerpoint/2010/main" val="1073934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8F4FBA-F994-4289-B28E-7798AA813EB7}" type="slidenum">
              <a:rPr lang="de-DE" altLang="de-DE"/>
              <a:pPr/>
              <a:t>18</a:t>
            </a:fld>
            <a:endParaRPr lang="de-DE" altLang="de-DE"/>
          </a:p>
        </p:txBody>
      </p:sp>
      <p:sp>
        <p:nvSpPr>
          <p:cNvPr id="2457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B6BC22A-4A3C-4BB1-AC5D-45DFF5191705}" type="slidenum">
              <a:rPr lang="de-DE" altLang="de-DE" sz="1200">
                <a:latin typeface="Calibri" panose="020F0502020204030204" pitchFamily="34" charset="0"/>
              </a:rPr>
              <a:pPr algn="r" eaLnBrk="1" hangingPunct="1"/>
              <a:t>18</a:t>
            </a:fld>
            <a:endParaRPr lang="de-DE" altLang="de-DE" sz="1200">
              <a:latin typeface="Calibri" panose="020F0502020204030204" pitchFamily="34" charset="0"/>
            </a:endParaRPr>
          </a:p>
        </p:txBody>
      </p:sp>
      <p:sp>
        <p:nvSpPr>
          <p:cNvPr id="24580"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0D7DF73-7DBD-4509-9691-479FE2DBAF13}" type="slidenum">
              <a:rPr lang="de-DE" altLang="de-DE" sz="1200">
                <a:latin typeface="Calibri" panose="020F0502020204030204" pitchFamily="34" charset="0"/>
              </a:rPr>
              <a:pPr algn="r" eaLnBrk="1" hangingPunct="1"/>
              <a:t>18</a:t>
            </a:fld>
            <a:endParaRPr lang="de-DE" altLang="de-DE" sz="1200">
              <a:latin typeface="Calibri" panose="020F0502020204030204" pitchFamily="34" charset="0"/>
            </a:endParaRPr>
          </a:p>
        </p:txBody>
      </p:sp>
      <p:sp>
        <p:nvSpPr>
          <p:cNvPr id="24581" name="Rectangle 2"/>
          <p:cNvSpPr>
            <a:spLocks noGrp="1" noRot="1" noChangeAspect="1" noChangeArrowheads="1" noTextEdit="1"/>
          </p:cNvSpPr>
          <p:nvPr>
            <p:ph type="sldImg"/>
          </p:nvPr>
        </p:nvSpPr>
        <p:spPr>
          <a:xfrm>
            <a:off x="1371600" y="1143000"/>
            <a:ext cx="4114800" cy="3086100"/>
          </a:xfrm>
          <a:ln/>
        </p:spPr>
      </p:sp>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3615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D3E33F-0D35-403E-BDC1-74BD8C74D7ED}" type="slidenum">
              <a:rPr lang="de-DE" altLang="de-DE"/>
              <a:pPr/>
              <a:t>19</a:t>
            </a:fld>
            <a:endParaRPr lang="de-DE" altLang="de-DE"/>
          </a:p>
        </p:txBody>
      </p:sp>
      <p:sp>
        <p:nvSpPr>
          <p:cNvPr id="26627"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D79A52C-FAE3-4BCE-894B-FBD60D107A65}" type="slidenum">
              <a:rPr lang="de-DE" altLang="de-DE" sz="1200"/>
              <a:pPr algn="r" eaLnBrk="1" hangingPunct="1"/>
              <a:t>19</a:t>
            </a:fld>
            <a:endParaRPr lang="de-DE" altLang="de-DE" sz="1200"/>
          </a:p>
        </p:txBody>
      </p:sp>
      <p:sp>
        <p:nvSpPr>
          <p:cNvPr id="2662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B789225-BC63-4037-8797-6268D3EA4368}" type="slidenum">
              <a:rPr lang="de-DE" altLang="de-DE" sz="1200"/>
              <a:pPr algn="r" eaLnBrk="1" hangingPunct="1"/>
              <a:t>19</a:t>
            </a:fld>
            <a:endParaRPr lang="de-DE" altLang="de-DE" sz="1200"/>
          </a:p>
        </p:txBody>
      </p:sp>
      <p:sp>
        <p:nvSpPr>
          <p:cNvPr id="26629" name="Rectangle 2"/>
          <p:cNvSpPr>
            <a:spLocks noGrp="1" noRot="1" noChangeAspect="1" noChangeArrowheads="1" noTextEdit="1"/>
          </p:cNvSpPr>
          <p:nvPr>
            <p:ph type="sldImg"/>
          </p:nvPr>
        </p:nvSpPr>
        <p:spPr>
          <a:xfrm>
            <a:off x="1371600" y="1143000"/>
            <a:ext cx="4114800" cy="3086100"/>
          </a:xfrm>
          <a:ln/>
        </p:spPr>
      </p:sp>
      <p:sp>
        <p:nvSpPr>
          <p:cNvPr id="26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rPr>
              <a:t>Derzeit 10 Abgeordnete aus Niedersachsen 5 CDU,  2 SPD, je 1 FDP., Grüne, Linke</a:t>
            </a:r>
          </a:p>
        </p:txBody>
      </p:sp>
    </p:spTree>
    <p:extLst>
      <p:ext uri="{BB962C8B-B14F-4D97-AF65-F5344CB8AC3E}">
        <p14:creationId xmlns:p14="http://schemas.microsoft.com/office/powerpoint/2010/main" val="423699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2</a:t>
            </a:fld>
            <a:endParaRPr lang="de-DE" altLang="de-DE"/>
          </a:p>
        </p:txBody>
      </p:sp>
    </p:spTree>
    <p:extLst>
      <p:ext uri="{BB962C8B-B14F-4D97-AF65-F5344CB8AC3E}">
        <p14:creationId xmlns:p14="http://schemas.microsoft.com/office/powerpoint/2010/main" val="287459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D3E33F-0D35-403E-BDC1-74BD8C74D7ED}" type="slidenum">
              <a:rPr lang="de-DE" altLang="de-DE"/>
              <a:pPr/>
              <a:t>20</a:t>
            </a:fld>
            <a:endParaRPr lang="de-DE" altLang="de-DE"/>
          </a:p>
        </p:txBody>
      </p:sp>
      <p:sp>
        <p:nvSpPr>
          <p:cNvPr id="26627"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D79A52C-FAE3-4BCE-894B-FBD60D107A65}" type="slidenum">
              <a:rPr lang="de-DE" altLang="de-DE" sz="1200"/>
              <a:pPr algn="r" eaLnBrk="1" hangingPunct="1"/>
              <a:t>20</a:t>
            </a:fld>
            <a:endParaRPr lang="de-DE" altLang="de-DE" sz="1200"/>
          </a:p>
        </p:txBody>
      </p:sp>
      <p:sp>
        <p:nvSpPr>
          <p:cNvPr id="2662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B789225-BC63-4037-8797-6268D3EA4368}" type="slidenum">
              <a:rPr lang="de-DE" altLang="de-DE" sz="1200"/>
              <a:pPr algn="r" eaLnBrk="1" hangingPunct="1"/>
              <a:t>20</a:t>
            </a:fld>
            <a:endParaRPr lang="de-DE" altLang="de-DE" sz="1200"/>
          </a:p>
        </p:txBody>
      </p:sp>
      <p:sp>
        <p:nvSpPr>
          <p:cNvPr id="26629" name="Rectangle 2"/>
          <p:cNvSpPr>
            <a:spLocks noGrp="1" noRot="1" noChangeAspect="1" noChangeArrowheads="1" noTextEdit="1"/>
          </p:cNvSpPr>
          <p:nvPr>
            <p:ph type="sldImg"/>
          </p:nvPr>
        </p:nvSpPr>
        <p:spPr>
          <a:xfrm>
            <a:off x="1371600" y="1143000"/>
            <a:ext cx="4114800" cy="3086100"/>
          </a:xfrm>
          <a:ln/>
        </p:spPr>
      </p:sp>
      <p:sp>
        <p:nvSpPr>
          <p:cNvPr id="26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rPr>
              <a:t>Derzeit 10 Abgeordnete aus Niedersachsen 5 CDU,  2 SPD, je 1 FDP., Grüne, Linke</a:t>
            </a:r>
          </a:p>
        </p:txBody>
      </p:sp>
    </p:spTree>
    <p:extLst>
      <p:ext uri="{BB962C8B-B14F-4D97-AF65-F5344CB8AC3E}">
        <p14:creationId xmlns:p14="http://schemas.microsoft.com/office/powerpoint/2010/main" val="216516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98752-6950-4424-A1C0-EA3E6D38159E}" type="slidenum">
              <a:rPr lang="de-DE" altLang="de-DE"/>
              <a:pPr/>
              <a:t>21</a:t>
            </a:fld>
            <a:endParaRPr lang="de-DE" altLang="de-DE"/>
          </a:p>
        </p:txBody>
      </p:sp>
      <p:sp>
        <p:nvSpPr>
          <p:cNvPr id="2867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B83BF82-942B-493B-8FF1-924F3E4A5381}" type="slidenum">
              <a:rPr lang="de-DE" altLang="de-DE" sz="1200"/>
              <a:pPr algn="r" eaLnBrk="1" hangingPunct="1"/>
              <a:t>21</a:t>
            </a:fld>
            <a:endParaRPr lang="de-DE" altLang="de-DE" sz="1200"/>
          </a:p>
        </p:txBody>
      </p:sp>
      <p:sp>
        <p:nvSpPr>
          <p:cNvPr id="2867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7F1F3C-6CFE-4FDB-BC27-8EB4783B216C}" type="slidenum">
              <a:rPr lang="de-DE" altLang="de-DE" sz="1200"/>
              <a:pPr algn="r" eaLnBrk="1" hangingPunct="1"/>
              <a:t>21</a:t>
            </a:fld>
            <a:endParaRPr lang="de-DE" altLang="de-DE" sz="1200"/>
          </a:p>
        </p:txBody>
      </p:sp>
      <p:sp>
        <p:nvSpPr>
          <p:cNvPr id="28677" name="Rectangle 2"/>
          <p:cNvSpPr>
            <a:spLocks noGrp="1" noRot="1" noChangeAspect="1" noChangeArrowheads="1" noTextEdit="1"/>
          </p:cNvSpPr>
          <p:nvPr>
            <p:ph type="sldImg"/>
          </p:nvPr>
        </p:nvSpPr>
        <p:spPr>
          <a:xfrm>
            <a:off x="1371600" y="1143000"/>
            <a:ext cx="4114800" cy="308610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rPr>
              <a:t>Derzeit 10 Abgeordnete aus Niedersachsen 5 CDU,  2 SPD, je 1 FDP., Grüne, Linke</a:t>
            </a:r>
          </a:p>
          <a:p>
            <a:pPr eaLnBrk="1" hangingPunct="1"/>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2455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98752-6950-4424-A1C0-EA3E6D38159E}" type="slidenum">
              <a:rPr lang="de-DE" altLang="de-DE"/>
              <a:pPr/>
              <a:t>22</a:t>
            </a:fld>
            <a:endParaRPr lang="de-DE" altLang="de-DE"/>
          </a:p>
        </p:txBody>
      </p:sp>
      <p:sp>
        <p:nvSpPr>
          <p:cNvPr id="2867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B83BF82-942B-493B-8FF1-924F3E4A5381}" type="slidenum">
              <a:rPr lang="de-DE" altLang="de-DE" sz="1200"/>
              <a:pPr algn="r" eaLnBrk="1" hangingPunct="1"/>
              <a:t>22</a:t>
            </a:fld>
            <a:endParaRPr lang="de-DE" altLang="de-DE" sz="1200"/>
          </a:p>
        </p:txBody>
      </p:sp>
      <p:sp>
        <p:nvSpPr>
          <p:cNvPr id="2867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7F1F3C-6CFE-4FDB-BC27-8EB4783B216C}" type="slidenum">
              <a:rPr lang="de-DE" altLang="de-DE" sz="1200"/>
              <a:pPr algn="r" eaLnBrk="1" hangingPunct="1"/>
              <a:t>22</a:t>
            </a:fld>
            <a:endParaRPr lang="de-DE" altLang="de-DE" sz="1200"/>
          </a:p>
        </p:txBody>
      </p:sp>
      <p:sp>
        <p:nvSpPr>
          <p:cNvPr id="28677" name="Rectangle 2"/>
          <p:cNvSpPr>
            <a:spLocks noGrp="1" noRot="1" noChangeAspect="1" noChangeArrowheads="1" noTextEdit="1"/>
          </p:cNvSpPr>
          <p:nvPr>
            <p:ph type="sldImg"/>
          </p:nvPr>
        </p:nvSpPr>
        <p:spPr>
          <a:xfrm>
            <a:off x="1371600" y="1143000"/>
            <a:ext cx="4114800" cy="308610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rPr>
              <a:t>Derzeit 10 Abgeordnete aus Niedersachsen 5 CDU,  2 SPD, je 1 FDP., Grüne, Linke</a:t>
            </a:r>
          </a:p>
          <a:p>
            <a:pPr eaLnBrk="1" hangingPunct="1"/>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54543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dirty="0" smtClean="0">
                <a:solidFill>
                  <a:srgbClr val="808080"/>
                </a:solidFill>
                <a:latin typeface="Arial" panose="020B0604020202020204" pitchFamily="34" charset="0"/>
              </a:rPr>
              <a:t>Handel: gemeinsam handeln, nicht</a:t>
            </a:r>
            <a:r>
              <a:rPr lang="de-DE" sz="1200" i="0" kern="0" baseline="0" dirty="0" smtClean="0">
                <a:solidFill>
                  <a:srgbClr val="808080"/>
                </a:solidFill>
                <a:latin typeface="Arial" panose="020B0604020202020204" pitchFamily="34" charset="0"/>
              </a:rPr>
              <a:t> als einzelner Staat: z. B. Strafzölle der USA verhindern, Freihandelsabkommen mit Japan, Regeln wie z.B. Verbraucherschutz gegenüber anderen Handelspartnern wie China besser durchsetzen</a:t>
            </a:r>
            <a:endParaRPr lang="de-DE" sz="1200" i="0" kern="0" dirty="0" smtClean="0">
              <a:solidFill>
                <a:srgbClr val="80808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i="0" kern="0" dirty="0" smtClean="0">
              <a:solidFill>
                <a:srgbClr val="80808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dirty="0" smtClean="0">
                <a:solidFill>
                  <a:srgbClr val="808080"/>
                </a:solidFill>
                <a:latin typeface="Arial" panose="020B0604020202020204" pitchFamily="34" charset="0"/>
              </a:rPr>
              <a:t>GASP: Ziel: Frieden erhalten</a:t>
            </a:r>
            <a:r>
              <a:rPr lang="de-DE" sz="1200" i="0" kern="0" baseline="0" dirty="0" smtClean="0">
                <a:solidFill>
                  <a:srgbClr val="808080"/>
                </a:solidFill>
                <a:latin typeface="Arial" panose="020B0604020202020204" pitchFamily="34" charset="0"/>
              </a:rPr>
              <a:t> &amp; internationale Sicherheit im Einklang mit UN Grundsätzen zu stärken; Kernbereiche der nationalen Sicherheit bleiben unangetastet, doch gemeinsames Handeln / gemeinsame Positionen gegenüber Drittstaaten </a:t>
            </a:r>
            <a:endParaRPr lang="de-DE" sz="1200" i="0" kern="0" dirty="0" smtClean="0">
              <a:solidFill>
                <a:srgbClr val="80808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dirty="0" smtClean="0">
                <a:solidFill>
                  <a:srgbClr val="808080"/>
                </a:solidFill>
                <a:latin typeface="Arial" panose="020B0604020202020204" pitchFamily="34" charset="0"/>
              </a:rPr>
              <a:t>-neue</a:t>
            </a:r>
            <a:r>
              <a:rPr lang="de-DE" sz="1200" i="0" kern="0" baseline="0" dirty="0" smtClean="0">
                <a:solidFill>
                  <a:srgbClr val="808080"/>
                </a:solidFill>
                <a:latin typeface="Arial" panose="020B0604020202020204" pitchFamily="34" charset="0"/>
              </a:rPr>
              <a:t> Europäische Verteidigungsunion: 25 Staaten (außer UK, Malta, Dänemark): bessere Koordination von Rüstungsvorhaben u. tiefere militärische Zusammenarbeit (Beispiel für ständige strukturierte Zusammenarbeit (Art. 42)) – dauerhaft abgestufte Integration</a:t>
            </a:r>
            <a:endParaRPr lang="de-DE" sz="1200" i="0" kern="0" dirty="0" smtClean="0">
              <a:solidFill>
                <a:srgbClr val="80808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i="0" kern="0" dirty="0" smtClean="0">
              <a:solidFill>
                <a:srgbClr val="80808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0" kern="0" dirty="0" smtClean="0">
                <a:solidFill>
                  <a:srgbClr val="808080"/>
                </a:solidFill>
                <a:latin typeface="Arial" panose="020B0604020202020204" pitchFamily="34" charset="0"/>
              </a:rPr>
              <a:t>Entwicklungshilfe: - EU größte Geberin von Entwicklungshilfe und humanitärer Hilfe  EU 74 Mrd.,</a:t>
            </a:r>
            <a:r>
              <a:rPr lang="de-DE" sz="1200" i="0" kern="0" baseline="0" dirty="0" smtClean="0">
                <a:solidFill>
                  <a:srgbClr val="808080"/>
                </a:solidFill>
                <a:latin typeface="Arial" panose="020B0604020202020204" pitchFamily="34" charset="0"/>
              </a:rPr>
              <a:t> USA 24 Mrd., Japan 9 Mrd., Kanada 4 Mrd. ( OECD, 2017) </a:t>
            </a:r>
            <a:endParaRPr lang="de-DE" sz="1200" i="0" kern="0" dirty="0" smtClean="0">
              <a:solidFill>
                <a:srgbClr val="808080"/>
              </a:solidFill>
              <a:latin typeface="Arial" panose="020B0604020202020204" pitchFamily="34" charset="0"/>
              <a:cs typeface="Arial" panose="020B0604020202020204" pitchFamily="34" charset="0"/>
            </a:endParaRPr>
          </a:p>
          <a:p>
            <a:endParaRPr lang="en-GB"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59A6FC-71EB-4E93-80E5-489CD482C05C}" type="slidenum">
              <a:rPr lang="en-GB" altLang="en-US" smtClean="0"/>
              <a:pPr/>
              <a:t>23</a:t>
            </a:fld>
            <a:endParaRPr lang="en-GB" altLang="en-US" smtClean="0"/>
          </a:p>
        </p:txBody>
      </p:sp>
    </p:spTree>
    <p:extLst>
      <p:ext uri="{BB962C8B-B14F-4D97-AF65-F5344CB8AC3E}">
        <p14:creationId xmlns:p14="http://schemas.microsoft.com/office/powerpoint/2010/main" val="198888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 xmlns:a16="http://schemas.microsoft.com/office/drawing/2014/main" id="{8A65249E-12B6-4695-A344-34F5D3CD0DB3}"/>
              </a:ext>
            </a:extLst>
          </p:cNvPr>
          <p:cNvSpPr>
            <a:spLocks noGrp="1" noChangeArrowheads="1"/>
          </p:cNvSpPr>
          <p:nvPr>
            <p:ph type="sldNum" sz="quarter" idx="5"/>
          </p:nvPr>
        </p:nvSpPr>
        <p:spPr>
          <a:noFill/>
        </p:spPr>
        <p:txBody>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fld id="{98F689D9-7673-4EEC-B64C-AC001BEB97F9}" type="slidenum">
              <a:rPr lang="de-DE" altLang="de-DE" smtClean="0"/>
              <a:pPr/>
              <a:t>24</a:t>
            </a:fld>
            <a:endParaRPr lang="de-DE" altLang="de-DE"/>
          </a:p>
        </p:txBody>
      </p:sp>
      <p:sp>
        <p:nvSpPr>
          <p:cNvPr id="69635" name="Rectangle 2">
            <a:extLst>
              <a:ext uri="{FF2B5EF4-FFF2-40B4-BE49-F238E27FC236}">
                <a16:creationId xmlns="" xmlns:a16="http://schemas.microsoft.com/office/drawing/2014/main" id="{4098A6AC-ED4E-4B21-B951-F6B12DF0BF74}"/>
              </a:ext>
            </a:extLst>
          </p:cNvPr>
          <p:cNvSpPr>
            <a:spLocks noGrp="1" noRot="1" noChangeAspect="1" noChangeArrowheads="1" noTextEdit="1"/>
          </p:cNvSpPr>
          <p:nvPr>
            <p:ph type="sldImg"/>
          </p:nvPr>
        </p:nvSpPr>
        <p:spPr>
          <a:xfrm>
            <a:off x="1371600" y="1143000"/>
            <a:ext cx="4114800" cy="3086100"/>
          </a:xfrm>
          <a:ln/>
        </p:spPr>
      </p:sp>
      <p:sp>
        <p:nvSpPr>
          <p:cNvPr id="69636" name="Rectangle 3">
            <a:extLst>
              <a:ext uri="{FF2B5EF4-FFF2-40B4-BE49-F238E27FC236}">
                <a16:creationId xmlns="" xmlns:a16="http://schemas.microsoft.com/office/drawing/2014/main" id="{3D258C78-7794-48A6-8CA0-ECDD56F861BC}"/>
              </a:ext>
            </a:extLst>
          </p:cNvPr>
          <p:cNvSpPr>
            <a:spLocks noGrp="1" noChangeArrowheads="1"/>
          </p:cNvSpPr>
          <p:nvPr>
            <p:ph type="body" idx="1"/>
          </p:nvPr>
        </p:nvSpPr>
        <p:spPr>
          <a:noFill/>
        </p:spPr>
        <p:txBody>
          <a:bodyPr/>
          <a:lstStyle/>
          <a:p>
            <a:pPr eaLnBrk="1" hangingPunct="1">
              <a:buFontTx/>
              <a:buChar char="•"/>
            </a:pPr>
            <a:r>
              <a:rPr lang="de-DE" altLang="de-DE">
                <a:solidFill>
                  <a:schemeClr val="accent2"/>
                </a:solidFill>
              </a:rPr>
              <a:t>Euro</a:t>
            </a:r>
          </a:p>
          <a:p>
            <a:pPr eaLnBrk="1" hangingPunct="1">
              <a:buFontTx/>
              <a:buChar char="•"/>
            </a:pPr>
            <a:r>
              <a:rPr lang="de-DE" altLang="de-DE">
                <a:solidFill>
                  <a:schemeClr val="accent2"/>
                </a:solidFill>
              </a:rPr>
              <a:t>Reisen ohne Grenzen &amp; Europapass</a:t>
            </a:r>
          </a:p>
          <a:p>
            <a:pPr eaLnBrk="1" hangingPunct="1">
              <a:buFontTx/>
              <a:buChar char="•"/>
            </a:pPr>
            <a:r>
              <a:rPr lang="de-DE" altLang="de-DE">
                <a:solidFill>
                  <a:schemeClr val="accent2"/>
                </a:solidFill>
              </a:rPr>
              <a:t>Verbraucherschutz (Produktsicherheit bspw. bei Kinderspielzeug, Produktgewährleistung, Pauschalreisen)</a:t>
            </a:r>
          </a:p>
          <a:p>
            <a:pPr eaLnBrk="1" hangingPunct="1">
              <a:buFontTx/>
              <a:buChar char="•"/>
            </a:pPr>
            <a:r>
              <a:rPr lang="de-DE" altLang="de-DE">
                <a:solidFill>
                  <a:schemeClr val="accent2"/>
                </a:solidFill>
              </a:rPr>
              <a:t>Lebensmittelsicherheitssystem der EU</a:t>
            </a:r>
          </a:p>
          <a:p>
            <a:pPr eaLnBrk="1" hangingPunct="1">
              <a:buFontTx/>
              <a:buChar char="•"/>
            </a:pPr>
            <a:r>
              <a:rPr lang="de-DE" altLang="de-DE">
                <a:solidFill>
                  <a:schemeClr val="accent2"/>
                </a:solidFill>
              </a:rPr>
              <a:t>Bekämpfung des Klimawandels, Abfallbehandlung, regenerative Energien</a:t>
            </a:r>
          </a:p>
          <a:p>
            <a:pPr eaLnBrk="1" hangingPunct="1">
              <a:buFontTx/>
              <a:buChar char="•"/>
            </a:pPr>
            <a:r>
              <a:rPr lang="de-DE" altLang="de-DE">
                <a:solidFill>
                  <a:schemeClr val="accent2"/>
                </a:solidFill>
              </a:rPr>
              <a:t>Polizeiliche und justizielle Zusammenarbeit mit anderen Mitgliedstaaten (Zeugenvernehmung per Videoschaltung, gemeinsame Ermittlungstruppen)</a:t>
            </a:r>
          </a:p>
          <a:p>
            <a:pPr eaLnBrk="1" hangingPunct="1">
              <a:buFontTx/>
              <a:buChar char="•"/>
            </a:pPr>
            <a:r>
              <a:rPr lang="de-DE" altLang="de-DE">
                <a:solidFill>
                  <a:schemeClr val="accent2"/>
                </a:solidFill>
              </a:rPr>
              <a:t>Senkung der Roaming- und SMS- Gebühren</a:t>
            </a:r>
          </a:p>
          <a:p>
            <a:pPr eaLnBrk="1" hangingPunct="1">
              <a:buFontTx/>
              <a:buChar char="•"/>
            </a:pPr>
            <a:r>
              <a:rPr lang="de-DE" altLang="de-DE">
                <a:solidFill>
                  <a:schemeClr val="accent2"/>
                </a:solidFill>
              </a:rPr>
              <a:t>Städtepartnerschaften, Austauschprogramme</a:t>
            </a:r>
          </a:p>
          <a:p>
            <a:pPr eaLnBrk="1" hangingPunct="1">
              <a:buFontTx/>
              <a:buChar char="•"/>
            </a:pPr>
            <a:r>
              <a:rPr lang="de-DE" altLang="de-DE">
                <a:solidFill>
                  <a:schemeClr val="accent2"/>
                </a:solidFill>
              </a:rPr>
              <a:t>Arbeiten und Leben in einem anderen Mitgliedsstaat </a:t>
            </a:r>
            <a:r>
              <a:rPr lang="de-DE" altLang="de-DE">
                <a:solidFill>
                  <a:schemeClr val="accent2"/>
                </a:solidFill>
                <a:sym typeface="Wingdings" panose="05000000000000000000" pitchFamily="2" charset="2"/>
              </a:rPr>
              <a:t> </a:t>
            </a:r>
            <a:r>
              <a:rPr lang="de-DE" altLang="de-DE">
                <a:solidFill>
                  <a:schemeClr val="accent2"/>
                </a:solidFill>
              </a:rPr>
              <a:t>freier Dienstleistungsverkehr, Dienstleistungsfreiheit, Arbeitnehmerfreizügigkeit, Niederlassungsfreiheit)</a:t>
            </a:r>
          </a:p>
          <a:p>
            <a:pPr eaLnBrk="1" hangingPunct="1">
              <a:buFontTx/>
              <a:buChar char="•"/>
            </a:pPr>
            <a:r>
              <a:rPr lang="de-DE" altLang="de-DE">
                <a:solidFill>
                  <a:schemeClr val="accent2"/>
                </a:solidFill>
              </a:rPr>
              <a:t>Erschließung neuer Absatzmärkte </a:t>
            </a:r>
          </a:p>
          <a:p>
            <a:pPr eaLnBrk="1" hangingPunct="1">
              <a:buFontTx/>
              <a:buChar char="•"/>
            </a:pPr>
            <a:r>
              <a:rPr lang="de-DE" altLang="de-DE">
                <a:solidFill>
                  <a:schemeClr val="accent2"/>
                </a:solidFill>
              </a:rPr>
              <a:t>Förderung der Gleichstellung von Mann und Frau</a:t>
            </a:r>
          </a:p>
          <a:p>
            <a:pPr eaLnBrk="1" hangingPunct="1">
              <a:buFontTx/>
              <a:buChar char="•"/>
            </a:pPr>
            <a:r>
              <a:rPr lang="de-DE" altLang="de-DE">
                <a:solidFill>
                  <a:schemeClr val="accent2"/>
                </a:solidFill>
              </a:rPr>
              <a:t>Diskriminierungsschutz </a:t>
            </a:r>
            <a:r>
              <a:rPr lang="de-DE" altLang="de-DE">
                <a:solidFill>
                  <a:schemeClr val="accent2"/>
                </a:solidFill>
                <a:sym typeface="Wingdings" panose="05000000000000000000" pitchFamily="2" charset="2"/>
              </a:rPr>
              <a:t></a:t>
            </a:r>
            <a:r>
              <a:rPr lang="de-DE" altLang="de-DE">
                <a:solidFill>
                  <a:schemeClr val="accent2"/>
                </a:solidFill>
              </a:rPr>
              <a:t> Grundrechtecharta</a:t>
            </a:r>
          </a:p>
          <a:p>
            <a:pPr eaLnBrk="1" hangingPunct="1">
              <a:buFontTx/>
              <a:buChar char="•"/>
            </a:pPr>
            <a:r>
              <a:rPr lang="de-DE" altLang="de-DE">
                <a:solidFill>
                  <a:schemeClr val="accent2"/>
                </a:solidFill>
              </a:rPr>
              <a:t>Förderung des interkulturellen Austausches/ Förderung von Bildung </a:t>
            </a:r>
            <a:r>
              <a:rPr lang="de-DE" altLang="de-DE">
                <a:solidFill>
                  <a:schemeClr val="accent2"/>
                </a:solidFill>
                <a:sym typeface="Wingdings" panose="05000000000000000000" pitchFamily="2" charset="2"/>
              </a:rPr>
              <a:t></a:t>
            </a:r>
            <a:r>
              <a:rPr lang="de-DE" altLang="de-DE">
                <a:solidFill>
                  <a:schemeClr val="accent2"/>
                </a:solidFill>
              </a:rPr>
              <a:t> Studium und Praktika im Ausland, Arbeitsplatzvermittlung</a:t>
            </a:r>
          </a:p>
        </p:txBody>
      </p:sp>
    </p:spTree>
    <p:extLst>
      <p:ext uri="{BB962C8B-B14F-4D97-AF65-F5344CB8AC3E}">
        <p14:creationId xmlns:p14="http://schemas.microsoft.com/office/powerpoint/2010/main" val="203315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8783B6-77AD-4707-B853-55E5228D55F2}" type="slidenum">
              <a:rPr lang="de-DE" altLang="de-DE"/>
              <a:pPr/>
              <a:t>26</a:t>
            </a:fld>
            <a:endParaRPr lang="de-DE" altLang="de-DE"/>
          </a:p>
        </p:txBody>
      </p:sp>
      <p:sp>
        <p:nvSpPr>
          <p:cNvPr id="37891" name="Rectangle 2"/>
          <p:cNvSpPr>
            <a:spLocks noGrp="1" noRot="1" noChangeAspect="1" noChangeArrowheads="1" noTextEdit="1"/>
          </p:cNvSpPr>
          <p:nvPr>
            <p:ph type="sldImg"/>
          </p:nvPr>
        </p:nvSpPr>
        <p:spPr>
          <a:xfrm>
            <a:off x="1371600" y="1143000"/>
            <a:ext cx="4114800" cy="308610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707217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6B949-B889-4064-AE3E-1280840F1541}" type="slidenum">
              <a:rPr lang="de-DE" altLang="de-DE"/>
              <a:pPr/>
              <a:t>27</a:t>
            </a:fld>
            <a:endParaRPr lang="de-DE" altLang="de-DE"/>
          </a:p>
        </p:txBody>
      </p:sp>
      <p:sp>
        <p:nvSpPr>
          <p:cNvPr id="3993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6DD176-D030-4AB0-BF77-89FDD9EF6C1E}" type="slidenum">
              <a:rPr lang="de-DE" altLang="de-DE" sz="1200">
                <a:latin typeface="Calibri" panose="020F0502020204030204" pitchFamily="34" charset="0"/>
              </a:rPr>
              <a:pPr algn="r" eaLnBrk="1" hangingPunct="1"/>
              <a:t>27</a:t>
            </a:fld>
            <a:endParaRPr lang="de-DE" altLang="de-DE" sz="1200">
              <a:latin typeface="Calibri" panose="020F0502020204030204" pitchFamily="34" charset="0"/>
            </a:endParaRPr>
          </a:p>
        </p:txBody>
      </p:sp>
      <p:sp>
        <p:nvSpPr>
          <p:cNvPr id="39940" name="Rectangle 2"/>
          <p:cNvSpPr>
            <a:spLocks noGrp="1" noRot="1" noChangeAspect="1" noChangeArrowheads="1" noTextEdit="1"/>
          </p:cNvSpPr>
          <p:nvPr>
            <p:ph type="sldImg"/>
          </p:nvPr>
        </p:nvSpPr>
        <p:spPr>
          <a:xfrm>
            <a:off x="1371600" y="1143000"/>
            <a:ext cx="4114800" cy="3086100"/>
          </a:xfrm>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dirty="0">
                <a:latin typeface="Arial" panose="020B0604020202020204" pitchFamily="34" charset="0"/>
              </a:rPr>
              <a:t>Mit formellen </a:t>
            </a:r>
            <a:r>
              <a:rPr lang="de-DE" altLang="de-DE" dirty="0" smtClean="0">
                <a:latin typeface="Arial" panose="020B0604020202020204" pitchFamily="34" charset="0"/>
              </a:rPr>
              <a:t>Abkommen</a:t>
            </a:r>
            <a:endParaRPr lang="de-DE" altLang="de-DE" dirty="0">
              <a:latin typeface="Arial" panose="020B0604020202020204" pitchFamily="34" charset="0"/>
            </a:endParaRPr>
          </a:p>
          <a:p>
            <a:pPr eaLnBrk="1" hangingPunct="1">
              <a:spcBef>
                <a:spcPct val="0"/>
              </a:spcBef>
            </a:pPr>
            <a:r>
              <a:rPr lang="de-DE" altLang="de-DE" dirty="0">
                <a:latin typeface="Arial" panose="020B0604020202020204" pitchFamily="34" charset="0"/>
              </a:rPr>
              <a:t> </a:t>
            </a:r>
            <a:r>
              <a:rPr lang="de-DE" altLang="de-DE" dirty="0" smtClean="0">
                <a:latin typeface="Arial" panose="020B0604020202020204" pitchFamily="34" charset="0"/>
              </a:rPr>
              <a:t>Andorra</a:t>
            </a: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 </a:t>
            </a:r>
            <a:r>
              <a:rPr lang="de-DE" altLang="de-DE" dirty="0" smtClean="0">
                <a:latin typeface="Arial" panose="020B0604020202020204" pitchFamily="34" charset="0"/>
              </a:rPr>
              <a:t>Monaco</a:t>
            </a:r>
            <a:r>
              <a:rPr lang="de-DE" altLang="de-DE" dirty="0">
                <a:latin typeface="Arial" panose="020B0604020202020204" pitchFamily="34" charset="0"/>
              </a:rPr>
              <a:t/>
            </a:r>
            <a:br>
              <a:rPr lang="de-DE" altLang="de-DE" dirty="0">
                <a:latin typeface="Arial" panose="020B0604020202020204" pitchFamily="34" charset="0"/>
              </a:rPr>
            </a:br>
            <a:r>
              <a:rPr lang="de-DE" altLang="de-DE" dirty="0" smtClean="0">
                <a:latin typeface="Arial" panose="020B0604020202020204" pitchFamily="34" charset="0"/>
              </a:rPr>
              <a:t>Saint-Barthélemy</a:t>
            </a:r>
          </a:p>
          <a:p>
            <a:pPr eaLnBrk="1" hangingPunct="1">
              <a:spcBef>
                <a:spcPct val="0"/>
              </a:spcBef>
            </a:pPr>
            <a:r>
              <a:rPr lang="de-DE" altLang="de-DE" dirty="0" smtClean="0">
                <a:latin typeface="Arial" panose="020B0604020202020204" pitchFamily="34" charset="0"/>
              </a:rPr>
              <a:t>Saint-Pierre </a:t>
            </a:r>
            <a:r>
              <a:rPr lang="de-DE" altLang="de-DE" dirty="0">
                <a:latin typeface="Arial" panose="020B0604020202020204" pitchFamily="34" charset="0"/>
              </a:rPr>
              <a:t>und </a:t>
            </a:r>
            <a:r>
              <a:rPr lang="de-DE" altLang="de-DE" dirty="0" smtClean="0">
                <a:latin typeface="Arial" panose="020B0604020202020204" pitchFamily="34" charset="0"/>
              </a:rPr>
              <a:t>Miquelon. </a:t>
            </a:r>
          </a:p>
          <a:p>
            <a:pPr eaLnBrk="1" hangingPunct="1">
              <a:spcBef>
                <a:spcPct val="0"/>
              </a:spcBef>
            </a:pPr>
            <a:r>
              <a:rPr lang="de-DE" altLang="de-DE" dirty="0" smtClean="0">
                <a:latin typeface="Arial" panose="020B0604020202020204" pitchFamily="34" charset="0"/>
              </a:rPr>
              <a:t>San </a:t>
            </a:r>
            <a:r>
              <a:rPr lang="de-DE" altLang="de-DE" dirty="0">
                <a:latin typeface="Arial" panose="020B0604020202020204" pitchFamily="34" charset="0"/>
              </a:rPr>
              <a:t>Marino </a:t>
            </a:r>
            <a:br>
              <a:rPr lang="de-DE" altLang="de-DE" dirty="0">
                <a:latin typeface="Arial" panose="020B0604020202020204" pitchFamily="34" charset="0"/>
              </a:rPr>
            </a:br>
            <a:r>
              <a:rPr lang="de-DE" altLang="de-DE" dirty="0">
                <a:latin typeface="Arial" panose="020B0604020202020204" pitchFamily="34" charset="0"/>
              </a:rPr>
              <a:t> </a:t>
            </a:r>
            <a:r>
              <a:rPr lang="de-DE" altLang="de-DE" dirty="0" smtClean="0">
                <a:latin typeface="Arial" panose="020B0604020202020204" pitchFamily="34" charset="0"/>
              </a:rPr>
              <a:t>Vatikanstadt</a:t>
            </a:r>
          </a:p>
          <a:p>
            <a:pPr eaLnBrk="1" hangingPunct="1">
              <a:spcBef>
                <a:spcPct val="0"/>
              </a:spcBef>
            </a:pPr>
            <a:r>
              <a:rPr lang="de-DE" altLang="de-DE" dirty="0">
                <a:latin typeface="Arial" panose="020B0604020202020204" pitchFamily="34" charset="0"/>
              </a:rPr>
              <a:t/>
            </a:r>
            <a:br>
              <a:rPr lang="de-DE" altLang="de-DE" dirty="0">
                <a:latin typeface="Arial" panose="020B0604020202020204" pitchFamily="34" charset="0"/>
              </a:rPr>
            </a:br>
            <a:r>
              <a:rPr lang="de-DE" altLang="de-DE" dirty="0" smtClean="0">
                <a:latin typeface="Arial" panose="020B0604020202020204" pitchFamily="34" charset="0"/>
              </a:rPr>
              <a:t>Mehrere </a:t>
            </a:r>
            <a:r>
              <a:rPr lang="de-DE" altLang="de-DE" dirty="0">
                <a:latin typeface="Arial" panose="020B0604020202020204" pitchFamily="34" charset="0"/>
              </a:rPr>
              <a:t>Staaten und abhängige Gebiete außerhalb der EU benutzen den Euro als ihre offizielle Währung. Für eine Einführung, die das Recht auf Prägung eigener Münzen umfasst, muss ein Abkommen mit der EU und einem Staat der Eurozone geschlossen werden.</a:t>
            </a:r>
          </a:p>
          <a:p>
            <a:pPr eaLnBrk="1" hangingPunct="1">
              <a:spcBef>
                <a:spcPct val="0"/>
              </a:spcBef>
            </a:pPr>
            <a:r>
              <a:rPr lang="de-DE" altLang="de-DE" b="1" dirty="0">
                <a:latin typeface="Arial" panose="020B0604020202020204" pitchFamily="34" charset="0"/>
              </a:rPr>
              <a:t>Monaco, San Marino und </a:t>
            </a:r>
            <a:r>
              <a:rPr lang="de-DE" altLang="de-DE" b="1" dirty="0" smtClean="0">
                <a:latin typeface="Arial" panose="020B0604020202020204" pitchFamily="34" charset="0"/>
              </a:rPr>
              <a:t>Vatikanstadt</a:t>
            </a:r>
          </a:p>
          <a:p>
            <a:pPr eaLnBrk="1" hangingPunct="1">
              <a:spcBef>
                <a:spcPct val="0"/>
              </a:spcBef>
            </a:pPr>
            <a:r>
              <a:rPr lang="de-DE" altLang="de-DE" dirty="0" smtClean="0">
                <a:latin typeface="Arial" panose="020B0604020202020204" pitchFamily="34" charset="0"/>
              </a:rPr>
              <a:t>Diese </a:t>
            </a:r>
            <a:r>
              <a:rPr lang="de-DE" altLang="de-DE" dirty="0">
                <a:latin typeface="Arial" panose="020B0604020202020204" pitchFamily="34" charset="0"/>
              </a:rPr>
              <a:t>Länder benutzten bis zur Euroeinführung ihre eigenen Währungen, die im Verhältnis 1:1 an die Währung des jeweiligen Nachbarlandes gebunden und dort auch gleichberechtigt im Umlauf waren. San Marino und der Vatikan hatten ihre Währungen an die italienische Lira gebunden und Monaco benutzte den monegassischen Franc, der an den französischen Franc gebunden war</a:t>
            </a:r>
            <a:r>
              <a:rPr lang="de-DE" altLang="de-DE" dirty="0" smtClean="0">
                <a:latin typeface="Arial" panose="020B0604020202020204" pitchFamily="34" charset="0"/>
              </a:rPr>
              <a:t>.</a:t>
            </a:r>
            <a:endParaRPr lang="de-DE" altLang="de-DE" dirty="0">
              <a:latin typeface="Arial" panose="020B0604020202020204" pitchFamily="34" charset="0"/>
            </a:endParaRPr>
          </a:p>
          <a:p>
            <a:pPr eaLnBrk="1" hangingPunct="1">
              <a:spcBef>
                <a:spcPct val="0"/>
              </a:spcBef>
            </a:pPr>
            <a:r>
              <a:rPr lang="de-DE" altLang="de-DE" dirty="0">
                <a:latin typeface="Arial" panose="020B0604020202020204" pitchFamily="34" charset="0"/>
              </a:rPr>
              <a:t>Seit Januar 2015 hat nur noch Dänemark seine nationale Währung über den WKM II an den Euro gekoppelt (Schwankungsbereich: ± 2,25 %).</a:t>
            </a:r>
          </a:p>
          <a:p>
            <a:pPr eaLnBrk="1" hangingPunct="1">
              <a:spcBef>
                <a:spcPct val="0"/>
              </a:spcBef>
            </a:pPr>
            <a:endParaRPr lang="de-DE" altLang="de-DE" dirty="0">
              <a:latin typeface="Arial" panose="020B0604020202020204" pitchFamily="34" charset="0"/>
            </a:endParaRPr>
          </a:p>
        </p:txBody>
      </p:sp>
    </p:spTree>
    <p:extLst>
      <p:ext uri="{BB962C8B-B14F-4D97-AF65-F5344CB8AC3E}">
        <p14:creationId xmlns:p14="http://schemas.microsoft.com/office/powerpoint/2010/main" val="2242826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D03BB2-6515-4A98-8284-5905F16EF1D4}" type="slidenum">
              <a:rPr lang="en-GB" altLang="en-US" smtClean="0"/>
              <a:pPr/>
              <a:t>28</a:t>
            </a:fld>
            <a:endParaRPr lang="en-GB" altLang="en-US" smtClean="0"/>
          </a:p>
        </p:txBody>
      </p:sp>
    </p:spTree>
    <p:extLst>
      <p:ext uri="{BB962C8B-B14F-4D97-AF65-F5344CB8AC3E}">
        <p14:creationId xmlns:p14="http://schemas.microsoft.com/office/powerpoint/2010/main" val="3173239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34F417-5067-4648-8B29-1E867F61DB2A}" type="slidenum">
              <a:rPr lang="fr-FR" altLang="en-US" smtClean="0">
                <a:solidFill>
                  <a:srgbClr val="000000"/>
                </a:solidFill>
                <a:latin typeface="Arial" panose="020B0604020202020204" pitchFamily="34" charset="0"/>
                <a:cs typeface="Arial" panose="020B0604020202020204" pitchFamily="34" charset="0"/>
              </a:rPr>
              <a:pPr/>
              <a:t>29</a:t>
            </a:fld>
            <a:endParaRPr lang="fr-FR" altLang="en-US" smtClean="0">
              <a:solidFill>
                <a:srgbClr val="000000"/>
              </a:solidFill>
              <a:latin typeface="Arial" panose="020B0604020202020204" pitchFamily="34" charset="0"/>
              <a:cs typeface="Arial" panose="020B0604020202020204" pitchFamily="34" charset="0"/>
            </a:endParaRPr>
          </a:p>
        </p:txBody>
      </p:sp>
      <p:sp>
        <p:nvSpPr>
          <p:cNvPr id="73731"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59585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t>2,6 Mrd. EUR für </a:t>
            </a:r>
            <a:r>
              <a:rPr lang="de-DE" b="1" dirty="0" smtClean="0"/>
              <a:t>Erasmus+</a:t>
            </a:r>
            <a:r>
              <a:rPr lang="de-DE" dirty="0" smtClean="0"/>
              <a:t> (+10,4 % gegenüber 2018)</a:t>
            </a:r>
          </a:p>
          <a:p>
            <a:r>
              <a:rPr lang="de-DE" altLang="en-US" dirty="0" smtClean="0"/>
              <a:t>Europäischer Solidaritätskorps: mit</a:t>
            </a:r>
            <a:r>
              <a:rPr lang="de-DE" altLang="en-US" baseline="0" dirty="0" smtClean="0"/>
              <a:t> </a:t>
            </a:r>
            <a:r>
              <a:rPr lang="de-DE" dirty="0" smtClean="0"/>
              <a:t>17 Jahren für das Europäische Solidaritätskorps melden, Teilnahme erst ab 18 bis 30 Jahre</a:t>
            </a:r>
          </a:p>
          <a:p>
            <a:r>
              <a:rPr lang="de-DE" dirty="0" smtClean="0"/>
              <a:t>Einfache</a:t>
            </a:r>
            <a:r>
              <a:rPr lang="de-DE" baseline="0" dirty="0" smtClean="0"/>
              <a:t> </a:t>
            </a:r>
            <a:r>
              <a:rPr lang="de-DE" dirty="0" smtClean="0"/>
              <a:t>Registrierung,</a:t>
            </a:r>
            <a:r>
              <a:rPr lang="de-DE" baseline="0" dirty="0" smtClean="0"/>
              <a:t> </a:t>
            </a:r>
            <a:r>
              <a:rPr lang="de-DE" dirty="0" smtClean="0"/>
              <a:t>vielfältige Aufgaben z.B.</a:t>
            </a:r>
            <a:r>
              <a:rPr lang="de-DE" baseline="0" dirty="0" smtClean="0"/>
              <a:t> </a:t>
            </a:r>
            <a:r>
              <a:rPr lang="de-DE" dirty="0" smtClean="0"/>
              <a:t>Katastrophenvorsorge oder Wiederaufbau nach Naturkatastrophen, Hilfe in Aufnahmezentren für Asylsuchende oder Bewältigung sozialer Probleme in lokalen Gemeinschaften</a:t>
            </a:r>
          </a:p>
          <a:p>
            <a:r>
              <a:rPr lang="de-DE" dirty="0" smtClean="0"/>
              <a:t>Die Projektdauer beträgt zwischen zwei und zwölf Monaten. Die Projektorte liegen in der Regel in den EU-Ländern. In</a:t>
            </a:r>
            <a:r>
              <a:rPr lang="de-DE" baseline="0" dirty="0" smtClean="0"/>
              <a:t> Freiwilligenprojekten gibt es Geld für Verpflegung, Versicherungen, Reisekosten und ein Taschengeld. In Beschäftigungsprojekten gibt es einen Arbeitsvertrag und Entlohnung</a:t>
            </a:r>
            <a:endParaRPr lang="de-DE" dirty="0" smtClean="0"/>
          </a:p>
          <a:p>
            <a:endParaRPr lang="en-GB"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36EBDE-9962-4065-A2F7-F5A6E941185B}" type="slidenum">
              <a:rPr lang="en-GB" altLang="en-US" smtClean="0"/>
              <a:pPr/>
              <a:t>30</a:t>
            </a:fld>
            <a:endParaRPr lang="en-GB" altLang="en-US" smtClean="0"/>
          </a:p>
        </p:txBody>
      </p:sp>
    </p:spTree>
    <p:extLst>
      <p:ext uri="{BB962C8B-B14F-4D97-AF65-F5344CB8AC3E}">
        <p14:creationId xmlns:p14="http://schemas.microsoft.com/office/powerpoint/2010/main" val="219201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788A626-9A76-4035-A833-9031BC66BBA1}" type="slidenum">
              <a:rPr lang="de-DE" smtClean="0"/>
              <a:t>3</a:t>
            </a:fld>
            <a:endParaRPr lang="de-DE"/>
          </a:p>
        </p:txBody>
      </p:sp>
    </p:spTree>
    <p:extLst>
      <p:ext uri="{BB962C8B-B14F-4D97-AF65-F5344CB8AC3E}">
        <p14:creationId xmlns:p14="http://schemas.microsoft.com/office/powerpoint/2010/main" val="4270135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31</a:t>
            </a:fld>
            <a:endParaRPr lang="de-DE" altLang="de-DE"/>
          </a:p>
        </p:txBody>
      </p:sp>
    </p:spTree>
    <p:extLst>
      <p:ext uri="{BB962C8B-B14F-4D97-AF65-F5344CB8AC3E}">
        <p14:creationId xmlns:p14="http://schemas.microsoft.com/office/powerpoint/2010/main" val="2564732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32</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0DA1D43-F80D-4800-87E1-32EC32AE21A4}" type="slidenum">
              <a:rPr lang="de-DE" altLang="de-DE" sz="1200">
                <a:solidFill>
                  <a:prstClr val="black"/>
                </a:solidFill>
                <a:latin typeface="Calibri" panose="020F0502020204030204" pitchFamily="34" charset="0"/>
              </a:rPr>
              <a:pPr algn="r" fontAlgn="base">
                <a:spcBef>
                  <a:spcPct val="0"/>
                </a:spcBef>
                <a:spcAft>
                  <a:spcPct val="0"/>
                </a:spcAft>
              </a:pPr>
              <a:t>32</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latin typeface="Arial" panose="020B0604020202020204" pitchFamily="34" charset="0"/>
            </a:endParaRPr>
          </a:p>
        </p:txBody>
      </p:sp>
    </p:spTree>
    <p:extLst>
      <p:ext uri="{BB962C8B-B14F-4D97-AF65-F5344CB8AC3E}">
        <p14:creationId xmlns:p14="http://schemas.microsoft.com/office/powerpoint/2010/main" val="1621157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34</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DA1D43-F80D-4800-87E1-32EC32AE21A4}" type="slidenum">
              <a:rPr lang="de-DE" altLang="de-DE" sz="1200">
                <a:solidFill>
                  <a:prstClr val="black"/>
                </a:solidFill>
                <a:latin typeface="Calibri" panose="020F0502020204030204" pitchFamily="34" charset="0"/>
              </a:rPr>
              <a:pPr algn="r"/>
              <a:t>34</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dirty="0">
                <a:latin typeface="Arial" panose="020B0604020202020204" pitchFamily="34" charset="0"/>
              </a:rPr>
              <a:t>Referendum am 23. Juni 2016</a:t>
            </a:r>
          </a:p>
        </p:txBody>
      </p:sp>
    </p:spTree>
    <p:extLst>
      <p:ext uri="{BB962C8B-B14F-4D97-AF65-F5344CB8AC3E}">
        <p14:creationId xmlns:p14="http://schemas.microsoft.com/office/powerpoint/2010/main" val="1862828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35</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DA1D43-F80D-4800-87E1-32EC32AE21A4}" type="slidenum">
              <a:rPr lang="de-DE" altLang="de-DE" sz="1200">
                <a:solidFill>
                  <a:prstClr val="black"/>
                </a:solidFill>
                <a:latin typeface="Calibri" panose="020F0502020204030204" pitchFamily="34" charset="0"/>
              </a:rPr>
              <a:pPr algn="r"/>
              <a:t>35</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latin typeface="Arial" panose="020B0604020202020204" pitchFamily="34" charset="0"/>
            </a:endParaRPr>
          </a:p>
        </p:txBody>
      </p:sp>
    </p:spTree>
    <p:extLst>
      <p:ext uri="{BB962C8B-B14F-4D97-AF65-F5344CB8AC3E}">
        <p14:creationId xmlns:p14="http://schemas.microsoft.com/office/powerpoint/2010/main" val="129452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36</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DA1D43-F80D-4800-87E1-32EC32AE21A4}" type="slidenum">
              <a:rPr lang="de-DE" altLang="de-DE" sz="1200">
                <a:solidFill>
                  <a:prstClr val="black"/>
                </a:solidFill>
                <a:latin typeface="Calibri" panose="020F0502020204030204" pitchFamily="34" charset="0"/>
              </a:rPr>
              <a:pPr algn="r"/>
              <a:t>36</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latin typeface="Arial" panose="020B0604020202020204" pitchFamily="34" charset="0"/>
            </a:endParaRPr>
          </a:p>
        </p:txBody>
      </p:sp>
    </p:spTree>
    <p:extLst>
      <p:ext uri="{BB962C8B-B14F-4D97-AF65-F5344CB8AC3E}">
        <p14:creationId xmlns:p14="http://schemas.microsoft.com/office/powerpoint/2010/main" val="1346623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37</a:t>
            </a:fld>
            <a:endParaRPr lang="de-DE" altLang="de-DE"/>
          </a:p>
        </p:txBody>
      </p:sp>
    </p:spTree>
    <p:extLst>
      <p:ext uri="{BB962C8B-B14F-4D97-AF65-F5344CB8AC3E}">
        <p14:creationId xmlns:p14="http://schemas.microsoft.com/office/powerpoint/2010/main" val="2891814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38</a:t>
            </a:fld>
            <a:endParaRPr lang="de-DE" altLang="de-DE"/>
          </a:p>
        </p:txBody>
      </p:sp>
    </p:spTree>
    <p:extLst>
      <p:ext uri="{BB962C8B-B14F-4D97-AF65-F5344CB8AC3E}">
        <p14:creationId xmlns:p14="http://schemas.microsoft.com/office/powerpoint/2010/main" val="2375904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normAutofit/>
          </a:bodyPr>
          <a:lstStyle/>
          <a:p>
            <a:r>
              <a:rPr lang="de-DE" dirty="0"/>
              <a:t>Rund 18. 000 Gesetze, Verordnungen und Richtlinien sind im Gemeinschaftlichen Besitzstand enthalten. Verlässt ein Land die EU, müssten diese an das neue nationale Recht </a:t>
            </a:r>
            <a:r>
              <a:rPr lang="de-DE"/>
              <a:t>angepasst werden. </a:t>
            </a:r>
            <a:endParaRPr lang="de-DE" dirty="0"/>
          </a:p>
        </p:txBody>
      </p:sp>
      <p:sp>
        <p:nvSpPr>
          <p:cNvPr id="4" name="Foliennummernplatzhalter 3"/>
          <p:cNvSpPr>
            <a:spLocks noGrp="1"/>
          </p:cNvSpPr>
          <p:nvPr>
            <p:ph type="sldNum" sz="quarter" idx="10"/>
          </p:nvPr>
        </p:nvSpPr>
        <p:spPr/>
        <p:txBody>
          <a:bodyPr/>
          <a:lstStyle/>
          <a:p>
            <a:fld id="{AE5412E2-0BD3-4390-917D-A4DD96A4971D}" type="slidenum">
              <a:rPr lang="de-DE" smtClean="0"/>
              <a:pPr/>
              <a:t>39</a:t>
            </a:fld>
            <a:endParaRPr lang="de-DE"/>
          </a:p>
        </p:txBody>
      </p:sp>
    </p:spTree>
    <p:extLst>
      <p:ext uri="{BB962C8B-B14F-4D97-AF65-F5344CB8AC3E}">
        <p14:creationId xmlns:p14="http://schemas.microsoft.com/office/powerpoint/2010/main" val="3404568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40</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DA1D43-F80D-4800-87E1-32EC32AE21A4}" type="slidenum">
              <a:rPr lang="de-DE" altLang="de-DE" sz="1200">
                <a:solidFill>
                  <a:prstClr val="black"/>
                </a:solidFill>
                <a:latin typeface="Calibri" panose="020F0502020204030204" pitchFamily="34" charset="0"/>
              </a:rPr>
              <a:pPr algn="r"/>
              <a:t>40</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dirty="0" smtClean="0">
                <a:latin typeface="Arial" panose="020B0604020202020204" pitchFamily="34" charset="0"/>
              </a:rPr>
              <a:t>https://www.google.de/url?sa=t&amp;rct=j&amp;q=&amp;esrc=s&amp;source=web&amp;cd=1&amp;cad=rja&amp;uact=8&amp;ved=0ahUKEwiZiaHCycrQAhVVOMAKHQxvCGcQFggdMAA&amp;url=http%3A%2F%2Fwww.europeanlawmonitor.org%2Feu-referendum-topics%2Fbrexit-would-cause-legislative-economic-chaos.html&amp;usg=AFQjCNFmdO7V4eIG1TcVn5oLBH8wMIlQtw&amp;sig2=8kpxowkr8_AYN0FMOCkk0w</a:t>
            </a:r>
          </a:p>
        </p:txBody>
      </p:sp>
    </p:spTree>
    <p:extLst>
      <p:ext uri="{BB962C8B-B14F-4D97-AF65-F5344CB8AC3E}">
        <p14:creationId xmlns:p14="http://schemas.microsoft.com/office/powerpoint/2010/main" val="3220277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E5412E2-0BD3-4390-917D-A4DD96A4971D}" type="slidenum">
              <a:rPr lang="de-DE" smtClean="0"/>
              <a:pPr/>
              <a:t>41</a:t>
            </a:fld>
            <a:endParaRPr lang="de-DE"/>
          </a:p>
        </p:txBody>
      </p:sp>
    </p:spTree>
    <p:extLst>
      <p:ext uri="{BB962C8B-B14F-4D97-AF65-F5344CB8AC3E}">
        <p14:creationId xmlns:p14="http://schemas.microsoft.com/office/powerpoint/2010/main" val="101218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788A626-9A76-4035-A833-9031BC66BBA1}" type="slidenum">
              <a:rPr lang="de-DE" smtClean="0"/>
              <a:t>4</a:t>
            </a:fld>
            <a:endParaRPr lang="de-DE"/>
          </a:p>
        </p:txBody>
      </p:sp>
    </p:spTree>
    <p:extLst>
      <p:ext uri="{BB962C8B-B14F-4D97-AF65-F5344CB8AC3E}">
        <p14:creationId xmlns:p14="http://schemas.microsoft.com/office/powerpoint/2010/main" val="3663048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42</a:t>
            </a:fld>
            <a:endParaRPr lang="de-DE" altLang="de-DE"/>
          </a:p>
        </p:txBody>
      </p:sp>
    </p:spTree>
    <p:extLst>
      <p:ext uri="{BB962C8B-B14F-4D97-AF65-F5344CB8AC3E}">
        <p14:creationId xmlns:p14="http://schemas.microsoft.com/office/powerpoint/2010/main" val="1785561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43</a:t>
            </a:fld>
            <a:endParaRPr lang="de-DE" altLang="de-DE"/>
          </a:p>
        </p:txBody>
      </p:sp>
    </p:spTree>
    <p:extLst>
      <p:ext uri="{BB962C8B-B14F-4D97-AF65-F5344CB8AC3E}">
        <p14:creationId xmlns:p14="http://schemas.microsoft.com/office/powerpoint/2010/main" val="2658181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44</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0DA1D43-F80D-4800-87E1-32EC32AE21A4}" type="slidenum">
              <a:rPr lang="de-DE" altLang="de-DE" sz="1200">
                <a:solidFill>
                  <a:prstClr val="black"/>
                </a:solidFill>
                <a:latin typeface="Calibri" panose="020F0502020204030204" pitchFamily="34" charset="0"/>
              </a:rPr>
              <a:pPr algn="r"/>
              <a:t>44</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latin typeface="Arial" panose="020B0604020202020204" pitchFamily="34" charset="0"/>
            </a:endParaRPr>
          </a:p>
        </p:txBody>
      </p:sp>
    </p:spTree>
    <p:extLst>
      <p:ext uri="{BB962C8B-B14F-4D97-AF65-F5344CB8AC3E}">
        <p14:creationId xmlns:p14="http://schemas.microsoft.com/office/powerpoint/2010/main" val="273868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45</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0DA1D43-F80D-4800-87E1-32EC32AE21A4}" type="slidenum">
              <a:rPr lang="de-DE" altLang="de-DE" sz="1200">
                <a:solidFill>
                  <a:prstClr val="black"/>
                </a:solidFill>
                <a:latin typeface="Calibri" panose="020F0502020204030204" pitchFamily="34" charset="0"/>
              </a:rPr>
              <a:pPr algn="r" fontAlgn="base">
                <a:spcBef>
                  <a:spcPct val="0"/>
                </a:spcBef>
                <a:spcAft>
                  <a:spcPct val="0"/>
                </a:spcAft>
              </a:pPr>
              <a:t>45</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latin typeface="Arial" panose="020B0604020202020204" pitchFamily="34" charset="0"/>
            </a:endParaRPr>
          </a:p>
        </p:txBody>
      </p:sp>
    </p:spTree>
    <p:extLst>
      <p:ext uri="{BB962C8B-B14F-4D97-AF65-F5344CB8AC3E}">
        <p14:creationId xmlns:p14="http://schemas.microsoft.com/office/powerpoint/2010/main" val="3128069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pPr/>
              <a:t>46</a:t>
            </a:fld>
            <a:endParaRPr lang="de-DE" altLang="de-DE" dirty="0"/>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0DA1D43-F80D-4800-87E1-32EC32AE21A4}" type="slidenum">
              <a:rPr lang="de-DE" altLang="de-DE" sz="1200">
                <a:latin typeface="Calibri" panose="020F0502020204030204" pitchFamily="34" charset="0"/>
              </a:rPr>
              <a:pPr algn="r" eaLnBrk="1" hangingPunct="1"/>
              <a:t>46</a:t>
            </a:fld>
            <a:endParaRPr lang="de-DE" altLang="de-DE" sz="1200" dirty="0">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latin typeface="Arial" panose="020B0604020202020204" pitchFamily="34" charset="0"/>
            </a:endParaRPr>
          </a:p>
        </p:txBody>
      </p:sp>
    </p:spTree>
    <p:extLst>
      <p:ext uri="{BB962C8B-B14F-4D97-AF65-F5344CB8AC3E}">
        <p14:creationId xmlns:p14="http://schemas.microsoft.com/office/powerpoint/2010/main" val="3692991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98752-6950-4424-A1C0-EA3E6D38159E}" type="slidenum">
              <a:rPr lang="de-DE" altLang="de-DE"/>
              <a:pPr/>
              <a:t>49</a:t>
            </a:fld>
            <a:endParaRPr lang="de-DE" altLang="de-DE"/>
          </a:p>
        </p:txBody>
      </p:sp>
      <p:sp>
        <p:nvSpPr>
          <p:cNvPr id="2867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B83BF82-942B-493B-8FF1-924F3E4A5381}" type="slidenum">
              <a:rPr lang="de-DE" altLang="de-DE" sz="1200"/>
              <a:pPr algn="r" eaLnBrk="1" hangingPunct="1"/>
              <a:t>49</a:t>
            </a:fld>
            <a:endParaRPr lang="de-DE" altLang="de-DE" sz="1200"/>
          </a:p>
        </p:txBody>
      </p:sp>
      <p:sp>
        <p:nvSpPr>
          <p:cNvPr id="2867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7F1F3C-6CFE-4FDB-BC27-8EB4783B216C}" type="slidenum">
              <a:rPr lang="de-DE" altLang="de-DE" sz="1200"/>
              <a:pPr algn="r" eaLnBrk="1" hangingPunct="1"/>
              <a:t>49</a:t>
            </a:fld>
            <a:endParaRPr lang="de-DE" altLang="de-DE" sz="1200"/>
          </a:p>
        </p:txBody>
      </p:sp>
      <p:sp>
        <p:nvSpPr>
          <p:cNvPr id="28677" name="Rectangle 2"/>
          <p:cNvSpPr>
            <a:spLocks noGrp="1" noRot="1" noChangeAspect="1" noChangeArrowheads="1" noTextEdit="1"/>
          </p:cNvSpPr>
          <p:nvPr>
            <p:ph type="sldImg"/>
          </p:nvPr>
        </p:nvSpPr>
        <p:spPr>
          <a:xfrm>
            <a:off x="1371600" y="1143000"/>
            <a:ext cx="4114800" cy="308610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493541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Verhältniswahl: im Parlament sollen alle gesellschaftlichen Gruppen gemäß ihrem Anteil an Wählerstimmen vertreten sein</a:t>
            </a:r>
            <a:r>
              <a:rPr lang="de-DE" baseline="0" dirty="0" smtClean="0"/>
              <a:t>. </a:t>
            </a:r>
            <a:r>
              <a:rPr lang="de-DE" dirty="0" smtClean="0"/>
              <a:t>Deshalb verhält sich die Anzahl der Sitze, die jede Partei erhält, proportional zu der Anzahl ihrer Stimmen. So gehen nicht wie bei der Mehrheitswahl Stimmen verloren. Sie zählen alle gleich und haben den gleichen Erfolgswert.</a:t>
            </a:r>
          </a:p>
          <a:p>
            <a:r>
              <a:rPr lang="de-DE" dirty="0" smtClean="0"/>
              <a:t>Listenwahlvorschläge: alle Parteien</a:t>
            </a:r>
            <a:r>
              <a:rPr lang="de-DE" baseline="0" dirty="0" smtClean="0"/>
              <a:t> erstellen Listen ihrer Kandidaten/innen</a:t>
            </a:r>
          </a:p>
          <a:p>
            <a:r>
              <a:rPr lang="de-DE" baseline="0" dirty="0" smtClean="0"/>
              <a:t>Der Wähler/Die Wählerin wählt eine Partei</a:t>
            </a:r>
          </a:p>
          <a:p>
            <a:r>
              <a:rPr lang="de-DE" baseline="0" dirty="0" smtClean="0"/>
              <a:t>In 2014 hatte nur die CDU eine Liste für Niedersachsen, alle anderen Parteien für alle Bundesländer</a:t>
            </a:r>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51</a:t>
            </a:fld>
            <a:endParaRPr lang="de-DE" altLang="de-DE"/>
          </a:p>
        </p:txBody>
      </p:sp>
    </p:spTree>
    <p:extLst>
      <p:ext uri="{BB962C8B-B14F-4D97-AF65-F5344CB8AC3E}">
        <p14:creationId xmlns:p14="http://schemas.microsoft.com/office/powerpoint/2010/main" val="35299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-bei der Wahl 2014 (siehe Bild) konnten</a:t>
            </a:r>
            <a:r>
              <a:rPr lang="de-DE" baseline="0" dirty="0" smtClean="0"/>
              <a:t> </a:t>
            </a:r>
            <a:r>
              <a:rPr lang="de-DE" dirty="0" smtClean="0"/>
              <a:t>24 Parteien gewählt</a:t>
            </a:r>
            <a:r>
              <a:rPr lang="de-DE" baseline="0" dirty="0" smtClean="0"/>
              <a:t> werden (in Niedersachsen)</a:t>
            </a: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2014 hatte nur die CDU eine Liste für Niedersachsen, alle anderen Parteien für alle Bundesländer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52</a:t>
            </a:fld>
            <a:endParaRPr lang="de-DE" altLang="de-DE"/>
          </a:p>
        </p:txBody>
      </p:sp>
    </p:spTree>
    <p:extLst>
      <p:ext uri="{BB962C8B-B14F-4D97-AF65-F5344CB8AC3E}">
        <p14:creationId xmlns:p14="http://schemas.microsoft.com/office/powerpoint/2010/main" val="3616010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Die Briefwahlunterlagen können auch persönlich bei der Gemeinde abgeholt werden. In diesem Fall kann</a:t>
            </a:r>
            <a:r>
              <a:rPr lang="de-DE" baseline="0" dirty="0" smtClean="0"/>
              <a:t> auch die </a:t>
            </a:r>
            <a:r>
              <a:rPr lang="de-DE" dirty="0" smtClean="0"/>
              <a:t>Briefwahl an Ort und Stelle ausgeübt</a:t>
            </a:r>
            <a:r>
              <a:rPr lang="de-DE" baseline="0" dirty="0" smtClean="0"/>
              <a:t> werden</a:t>
            </a:r>
            <a:r>
              <a:rPr lang="de-DE" dirty="0" smtClean="0"/>
              <a:t>. Es stehen Wahlkabinen und Wahlurnen</a:t>
            </a:r>
            <a:r>
              <a:rPr lang="de-DE" baseline="0" dirty="0" smtClean="0"/>
              <a:t> bereit.</a:t>
            </a:r>
          </a:p>
          <a:p>
            <a:r>
              <a:rPr lang="de-DE" baseline="0" dirty="0" smtClean="0"/>
              <a:t>Wenn man in einem anderen Wahlbezirk wählen möchte, muss dies auch beantragt werden </a:t>
            </a:r>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54</a:t>
            </a:fld>
            <a:endParaRPr lang="de-DE" altLang="de-DE"/>
          </a:p>
        </p:txBody>
      </p:sp>
    </p:spTree>
    <p:extLst>
      <p:ext uri="{BB962C8B-B14F-4D97-AF65-F5344CB8AC3E}">
        <p14:creationId xmlns:p14="http://schemas.microsoft.com/office/powerpoint/2010/main" val="985276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Die Briefwahlunterlagen können auch persönlich bei der Gemeinde abgeholt werden. In diesem Fall kann</a:t>
            </a:r>
            <a:r>
              <a:rPr lang="de-DE" baseline="0" dirty="0" smtClean="0"/>
              <a:t> auch die </a:t>
            </a:r>
            <a:r>
              <a:rPr lang="de-DE" dirty="0" smtClean="0"/>
              <a:t>Briefwahl an Ort und Stelle ausgeübt</a:t>
            </a:r>
            <a:r>
              <a:rPr lang="de-DE" baseline="0" dirty="0" smtClean="0"/>
              <a:t> werden</a:t>
            </a:r>
            <a:r>
              <a:rPr lang="de-DE" dirty="0" smtClean="0"/>
              <a:t>. Es stehen Wahlkabinen und Wahlurnen</a:t>
            </a:r>
            <a:r>
              <a:rPr lang="de-DE" baseline="0" dirty="0" smtClean="0"/>
              <a:t> bereit.</a:t>
            </a:r>
          </a:p>
          <a:p>
            <a:r>
              <a:rPr lang="de-DE" baseline="0" dirty="0" smtClean="0"/>
              <a:t>Wenn man in einem anderen Wahlbezirk wählen möchte, muss dies auch beantragt werden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56</a:t>
            </a:fld>
            <a:endParaRPr lang="de-DE" altLang="de-DE"/>
          </a:p>
        </p:txBody>
      </p:sp>
    </p:spTree>
    <p:extLst>
      <p:ext uri="{BB962C8B-B14F-4D97-AF65-F5344CB8AC3E}">
        <p14:creationId xmlns:p14="http://schemas.microsoft.com/office/powerpoint/2010/main" val="152778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23B6B0-4C6A-4FE0-BE54-FEAACA1652B6}" type="slidenum">
              <a:rPr lang="de-DE" altLang="de-DE"/>
              <a:pPr/>
              <a:t>5</a:t>
            </a:fld>
            <a:endParaRPr lang="de-DE" altLang="de-DE"/>
          </a:p>
        </p:txBody>
      </p:sp>
      <p:sp>
        <p:nvSpPr>
          <p:cNvPr id="9219" name="Rectangle 2"/>
          <p:cNvSpPr>
            <a:spLocks noGrp="1" noRot="1" noChangeAspect="1" noChangeArrowheads="1" noTextEdit="1"/>
          </p:cNvSpPr>
          <p:nvPr>
            <p:ph type="sldImg"/>
          </p:nvPr>
        </p:nvSpPr>
        <p:spPr>
          <a:xfrm>
            <a:off x="1371600" y="1143000"/>
            <a:ext cx="4114800" cy="308610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50000"/>
              </a:spcBef>
            </a:pPr>
            <a:r>
              <a:rPr lang="de-DE" altLang="de-DE" sz="800" b="1" u="sng" dirty="0" smtClean="0">
                <a:solidFill>
                  <a:schemeClr val="accent2"/>
                </a:solidFill>
                <a:latin typeface="Arial" panose="020B0604020202020204" pitchFamily="34" charset="0"/>
              </a:rPr>
              <a:t>Meilensteine</a:t>
            </a:r>
          </a:p>
          <a:p>
            <a:pPr eaLnBrk="1" hangingPunct="1">
              <a:lnSpc>
                <a:spcPct val="80000"/>
              </a:lnSpc>
            </a:pPr>
            <a:endParaRPr lang="de-DE" altLang="de-DE" sz="800" dirty="0" smtClean="0">
              <a:latin typeface="Arial" panose="020B0604020202020204" pitchFamily="34" charset="0"/>
            </a:endParaRPr>
          </a:p>
          <a:p>
            <a:pPr eaLnBrk="1" hangingPunct="1">
              <a:lnSpc>
                <a:spcPct val="80000"/>
              </a:lnSpc>
              <a:buFontTx/>
              <a:buChar char="•"/>
            </a:pPr>
            <a:r>
              <a:rPr lang="de-DE" altLang="de-DE" sz="800" dirty="0" smtClean="0">
                <a:latin typeface="Arial" panose="020B0604020202020204" pitchFamily="34" charset="0"/>
              </a:rPr>
              <a:t>Die Anfänge der EU gehen auf die Lehren des Zweiten Weltkriegs zurück: In Europa sollte es nie wieder Krieg und Zerstörung geben. So gründeten sechs Länder </a:t>
            </a:r>
            <a:r>
              <a:rPr lang="de-DE" altLang="de-DE" sz="800" b="1" dirty="0" smtClean="0">
                <a:latin typeface="Arial" panose="020B0604020202020204" pitchFamily="34" charset="0"/>
              </a:rPr>
              <a:t>1950 die EGKS</a:t>
            </a:r>
            <a:r>
              <a:rPr lang="de-DE" altLang="de-DE" sz="800" dirty="0" smtClean="0">
                <a:latin typeface="Arial" panose="020B0604020202020204" pitchFamily="34" charset="0"/>
              </a:rPr>
              <a:t> (Europäische Gemeinschaft für Kohle und Stahl), um die Länder Europas wirtschaftlich und politisch zu vereinen und einen dauerhaften Frieden zu gewährleisten.</a:t>
            </a:r>
            <a:br>
              <a:rPr lang="de-DE" altLang="de-DE" sz="800" dirty="0" smtClean="0">
                <a:latin typeface="Arial" panose="020B0604020202020204" pitchFamily="34" charset="0"/>
              </a:rPr>
            </a:br>
            <a:r>
              <a:rPr lang="de-DE" altLang="de-DE" sz="800" dirty="0" smtClean="0">
                <a:latin typeface="Arial" panose="020B0604020202020204" pitchFamily="34" charset="0"/>
              </a:rPr>
              <a:t>Gründungsmitglieder: Belgien, Deutschland, Frankreich, Italien, Luxemburg und die Niederlande.</a:t>
            </a:r>
          </a:p>
          <a:p>
            <a:pPr eaLnBrk="1" hangingPunct="1">
              <a:lnSpc>
                <a:spcPct val="80000"/>
              </a:lnSpc>
              <a:buFontTx/>
              <a:buChar char="•"/>
            </a:pPr>
            <a:r>
              <a:rPr lang="de-DE" altLang="de-DE" sz="800" dirty="0" smtClean="0">
                <a:latin typeface="Arial" panose="020B0604020202020204" pitchFamily="34" charset="0"/>
              </a:rPr>
              <a:t>Mit dem Vertrag von Rom wird </a:t>
            </a:r>
            <a:r>
              <a:rPr lang="de-DE" altLang="de-DE" sz="800" b="1" dirty="0" smtClean="0">
                <a:latin typeface="Arial" panose="020B0604020202020204" pitchFamily="34" charset="0"/>
              </a:rPr>
              <a:t>1957 die EWG</a:t>
            </a:r>
            <a:r>
              <a:rPr lang="de-DE" altLang="de-DE" sz="800" dirty="0" smtClean="0">
                <a:latin typeface="Arial" panose="020B0604020202020204" pitchFamily="34" charset="0"/>
              </a:rPr>
              <a:t> (Europäische Wirtschaftsgemeinschaft) gegründet, die den „Gemeinsamen Markt“ schafft (=</a:t>
            </a:r>
            <a:r>
              <a:rPr lang="de-DE" altLang="de-DE" sz="400" dirty="0" smtClean="0">
                <a:latin typeface="Arial" panose="020B0604020202020204" pitchFamily="34" charset="0"/>
              </a:rPr>
              <a:t>Freizügigkeit von Personen, Waren, Dienstleistungen, Gemeinsamer Markt)</a:t>
            </a:r>
          </a:p>
          <a:p>
            <a:pPr eaLnBrk="1" hangingPunct="1">
              <a:lnSpc>
                <a:spcPct val="80000"/>
              </a:lnSpc>
              <a:buFontTx/>
              <a:buChar char="•"/>
            </a:pPr>
            <a:endParaRPr lang="de-DE" altLang="de-DE" sz="400" dirty="0" smtClean="0">
              <a:latin typeface="Arial" panose="020B0604020202020204" pitchFamily="34" charset="0"/>
            </a:endParaRPr>
          </a:p>
          <a:p>
            <a:pPr eaLnBrk="1" hangingPunct="1">
              <a:lnSpc>
                <a:spcPct val="80000"/>
              </a:lnSpc>
              <a:buFontTx/>
              <a:buChar char="•"/>
            </a:pPr>
            <a:r>
              <a:rPr lang="de-DE" altLang="de-DE" sz="800" dirty="0" smtClean="0">
                <a:latin typeface="Arial" panose="020B0604020202020204" pitchFamily="34" charset="0"/>
              </a:rPr>
              <a:t>1962: Beginn der </a:t>
            </a:r>
            <a:r>
              <a:rPr lang="de-DE" altLang="de-DE" sz="800" b="1" dirty="0" smtClean="0">
                <a:latin typeface="Arial" panose="020B0604020202020204" pitchFamily="34" charset="0"/>
              </a:rPr>
              <a:t>Gemeinsamen Agrarpolitik</a:t>
            </a:r>
            <a:r>
              <a:rPr lang="de-DE" altLang="de-DE" sz="800" dirty="0" smtClean="0">
                <a:latin typeface="Arial" panose="020B0604020202020204" pitchFamily="34" charset="0"/>
              </a:rPr>
              <a:t> der EU. Die Mitgliedstaaten kontrollieren gemeinsam die Nahrungsmittelproduktion.</a:t>
            </a:r>
            <a:br>
              <a:rPr lang="de-DE" altLang="de-DE" sz="800" dirty="0" smtClean="0">
                <a:latin typeface="Arial" panose="020B0604020202020204" pitchFamily="34" charset="0"/>
              </a:rPr>
            </a:br>
            <a:r>
              <a:rPr lang="de-DE" altLang="de-DE" sz="800" dirty="0" smtClean="0">
                <a:latin typeface="Arial" panose="020B0604020202020204" pitchFamily="34" charset="0"/>
              </a:rPr>
              <a:t>Landwirte erhalten einheitliche Preise für ihre Erzeugnisse.</a:t>
            </a:r>
          </a:p>
          <a:p>
            <a:pPr eaLnBrk="1" hangingPunct="1">
              <a:lnSpc>
                <a:spcPct val="80000"/>
              </a:lnSpc>
              <a:buFontTx/>
              <a:buChar char="•"/>
            </a:pPr>
            <a:r>
              <a:rPr lang="de-DE" altLang="de-DE" sz="800" b="1" dirty="0" smtClean="0">
                <a:latin typeface="Arial" panose="020B0604020202020204" pitchFamily="34" charset="0"/>
              </a:rPr>
              <a:t>1965</a:t>
            </a:r>
            <a:r>
              <a:rPr lang="de-DE" altLang="de-DE" sz="800" dirty="0" smtClean="0">
                <a:latin typeface="Arial" panose="020B0604020202020204" pitchFamily="34" charset="0"/>
              </a:rPr>
              <a:t> Fusionsvertrag: führe eine einheitliche Kommission und einen einheitlichen Rat für die drei Europäischen Gemeinschaften ein (EGKS, EWG und </a:t>
            </a:r>
            <a:r>
              <a:rPr lang="de-DE" altLang="de-DE" sz="800" dirty="0" err="1" smtClean="0">
                <a:latin typeface="Arial" panose="020B0604020202020204" pitchFamily="34" charset="0"/>
              </a:rPr>
              <a:t>Euratom</a:t>
            </a:r>
            <a:r>
              <a:rPr lang="de-DE" altLang="de-DE" sz="800" dirty="0" smtClean="0">
                <a:latin typeface="Arial" panose="020B0604020202020204" pitchFamily="34" charset="0"/>
              </a:rPr>
              <a:t> </a:t>
            </a:r>
            <a:r>
              <a:rPr lang="de-DE" altLang="de-DE" sz="800" dirty="0" smtClean="0">
                <a:latin typeface="Arial" panose="020B0604020202020204" pitchFamily="34" charset="0"/>
                <a:sym typeface="Wingdings" panose="05000000000000000000" pitchFamily="2" charset="2"/>
              </a:rPr>
              <a:t> Europäische Gemeinschaft: EG)</a:t>
            </a:r>
            <a:endParaRPr lang="de-DE" altLang="de-DE" sz="800" dirty="0" smtClean="0">
              <a:latin typeface="Arial" panose="020B0604020202020204" pitchFamily="34" charset="0"/>
            </a:endParaRPr>
          </a:p>
          <a:p>
            <a:pPr eaLnBrk="1" hangingPunct="1">
              <a:lnSpc>
                <a:spcPct val="80000"/>
              </a:lnSpc>
              <a:buFontTx/>
              <a:buChar char="•"/>
            </a:pPr>
            <a:r>
              <a:rPr lang="de-DE" altLang="de-DE" sz="800" dirty="0" smtClean="0">
                <a:latin typeface="Arial" panose="020B0604020202020204" pitchFamily="34" charset="0"/>
              </a:rPr>
              <a:t>Obwohl Binnenzölle bereits abgeschafft wurden, verläuft der Handel innerhalb der EG nicht reibungslos. Haupthemmnisse sind unterschiedliche nationale Rechtsvorschriften. Die </a:t>
            </a:r>
            <a:r>
              <a:rPr lang="de-DE" altLang="de-DE" sz="800" b="1" dirty="0" smtClean="0">
                <a:latin typeface="Arial" panose="020B0604020202020204" pitchFamily="34" charset="0"/>
              </a:rPr>
              <a:t>Einheitliche Europäische Akte</a:t>
            </a:r>
            <a:r>
              <a:rPr lang="de-DE" altLang="de-DE" sz="800" dirty="0" smtClean="0">
                <a:latin typeface="Arial" panose="020B0604020202020204" pitchFamily="34" charset="0"/>
              </a:rPr>
              <a:t> </a:t>
            </a:r>
            <a:r>
              <a:rPr lang="de-DE" altLang="de-DE" sz="800" b="1" dirty="0" smtClean="0">
                <a:latin typeface="Arial" panose="020B0604020202020204" pitchFamily="34" charset="0"/>
              </a:rPr>
              <a:t>von 1986 (EEA)</a:t>
            </a:r>
            <a:r>
              <a:rPr lang="de-DE" altLang="de-DE" sz="800" dirty="0" smtClean="0">
                <a:latin typeface="Arial" panose="020B0604020202020204" pitchFamily="34" charset="0"/>
              </a:rPr>
              <a:t> soll diese Probleme im Rahmen eines umfassenden Sechsjahresprogramms lösen.</a:t>
            </a:r>
            <a:br>
              <a:rPr lang="de-DE" altLang="de-DE" sz="800" dirty="0" smtClean="0">
                <a:latin typeface="Arial" panose="020B0604020202020204" pitchFamily="34" charset="0"/>
              </a:rPr>
            </a:br>
            <a:r>
              <a:rPr lang="de-DE" altLang="de-DE" sz="800" dirty="0" smtClean="0">
                <a:latin typeface="Arial" panose="020B0604020202020204" pitchFamily="34" charset="0"/>
              </a:rPr>
              <a:t>Ferner werden die Befugnisse des Europäischen Parlaments ausgeweitet und die Zuständigkeit der EU im Bereich Umweltschutz gestärkt.</a:t>
            </a:r>
          </a:p>
          <a:p>
            <a:pPr eaLnBrk="1" hangingPunct="1">
              <a:lnSpc>
                <a:spcPct val="80000"/>
              </a:lnSpc>
              <a:buFontTx/>
              <a:buChar char="•"/>
            </a:pPr>
            <a:endParaRPr lang="de-DE" altLang="de-DE" sz="800" dirty="0" smtClean="0">
              <a:latin typeface="Arial" panose="020B0604020202020204" pitchFamily="34" charset="0"/>
            </a:endParaRPr>
          </a:p>
          <a:p>
            <a:pPr eaLnBrk="1" hangingPunct="1">
              <a:lnSpc>
                <a:spcPct val="80000"/>
              </a:lnSpc>
              <a:buFontTx/>
              <a:buChar char="•"/>
            </a:pPr>
            <a:r>
              <a:rPr lang="de-DE" altLang="de-DE" sz="800" b="1" dirty="0" smtClean="0">
                <a:latin typeface="Arial" panose="020B0604020202020204" pitchFamily="34" charset="0"/>
              </a:rPr>
              <a:t>7. Februar 1992</a:t>
            </a:r>
            <a:r>
              <a:rPr lang="de-DE" altLang="de-DE" sz="800" dirty="0" smtClean="0">
                <a:latin typeface="Arial" panose="020B0604020202020204" pitchFamily="34" charset="0"/>
              </a:rPr>
              <a:t> </a:t>
            </a:r>
            <a:r>
              <a:rPr lang="de-DE" altLang="de-DE" sz="800" b="1" dirty="0" smtClean="0">
                <a:solidFill>
                  <a:srgbClr val="CC3300"/>
                </a:solidFill>
                <a:latin typeface="Arial" panose="020B0604020202020204" pitchFamily="34" charset="0"/>
              </a:rPr>
              <a:t>Vertrag von Maastricht</a:t>
            </a:r>
          </a:p>
          <a:p>
            <a:pPr lvl="1" eaLnBrk="1" hangingPunct="1">
              <a:lnSpc>
                <a:spcPct val="80000"/>
              </a:lnSpc>
              <a:buFontTx/>
              <a:buChar char="•"/>
            </a:pPr>
            <a:r>
              <a:rPr lang="de-DE" altLang="de-DE" sz="800" dirty="0" smtClean="0">
                <a:latin typeface="Arial" panose="020B0604020202020204" pitchFamily="34" charset="0"/>
              </a:rPr>
              <a:t>Mit dem Vertrag von Maastricht wurde die Europäische Wirtschaftsgemeinschaft in „Europäische Gemeinschaft“.</a:t>
            </a:r>
          </a:p>
          <a:p>
            <a:pPr lvl="1" eaLnBrk="1" hangingPunct="1">
              <a:lnSpc>
                <a:spcPct val="80000"/>
              </a:lnSpc>
              <a:buFontTx/>
              <a:buChar char="•"/>
            </a:pPr>
            <a:r>
              <a:rPr lang="de-DE" altLang="de-DE" sz="800" dirty="0" smtClean="0">
                <a:latin typeface="Arial" panose="020B0604020202020204" pitchFamily="34" charset="0"/>
              </a:rPr>
              <a:t>Es wurden neue Formen der Zusammenarbeit zwischen den Regierungen der Mitgliedstaaten in den Bereichen Verteidigung, Justiz und Inneres eingeführt.</a:t>
            </a:r>
          </a:p>
          <a:p>
            <a:pPr lvl="1" eaLnBrk="1" hangingPunct="1">
              <a:lnSpc>
                <a:spcPct val="80000"/>
              </a:lnSpc>
              <a:buFontTx/>
              <a:buChar char="•"/>
            </a:pPr>
            <a:r>
              <a:rPr lang="de-DE" altLang="de-DE" sz="800" dirty="0" smtClean="0">
                <a:latin typeface="Arial" panose="020B0604020202020204" pitchFamily="34" charset="0"/>
              </a:rPr>
              <a:t>Durch die Einbeziehung der Regierungszusammenarbeit in das bestehende Gemeinschaftssystem hat der Vertrag von Maastricht eine neue Struktur mit drei politischen und wirtschaftlichen „Säulen“ geschaffen </a:t>
            </a:r>
            <a:r>
              <a:rPr lang="de-DE" altLang="de-DE" sz="800" dirty="0" smtClean="0">
                <a:latin typeface="Arial" panose="020B0604020202020204" pitchFamily="34" charset="0"/>
                <a:sym typeface="Wingdings" panose="05000000000000000000" pitchFamily="2" charset="2"/>
              </a:rPr>
              <a:t> </a:t>
            </a:r>
            <a:r>
              <a:rPr lang="de-DE" altLang="de-DE" sz="800" dirty="0" smtClean="0">
                <a:latin typeface="Arial" panose="020B0604020202020204" pitchFamily="34" charset="0"/>
              </a:rPr>
              <a:t>Es entstand die Europäische Union (EU). </a:t>
            </a:r>
            <a:endParaRPr lang="de-DE" altLang="de-DE" sz="800" b="1" dirty="0" smtClean="0">
              <a:latin typeface="Arial" panose="020B0604020202020204" pitchFamily="34" charset="0"/>
            </a:endParaRPr>
          </a:p>
          <a:p>
            <a:pPr eaLnBrk="1" hangingPunct="1">
              <a:lnSpc>
                <a:spcPct val="80000"/>
              </a:lnSpc>
              <a:buFontTx/>
              <a:buChar char="•"/>
            </a:pPr>
            <a:r>
              <a:rPr lang="de-DE" altLang="de-DE" sz="800" b="1" dirty="0" smtClean="0">
                <a:latin typeface="Arial" panose="020B0604020202020204" pitchFamily="34" charset="0"/>
              </a:rPr>
              <a:t>17. Juni 1997 </a:t>
            </a:r>
            <a:r>
              <a:rPr lang="de-DE" altLang="de-DE" sz="800" b="1" dirty="0" smtClean="0">
                <a:solidFill>
                  <a:srgbClr val="CC3300"/>
                </a:solidFill>
                <a:latin typeface="Arial" panose="020B0604020202020204" pitchFamily="34" charset="0"/>
              </a:rPr>
              <a:t>Vertrag von Amsterdam</a:t>
            </a:r>
          </a:p>
          <a:p>
            <a:pPr lvl="1" eaLnBrk="1" hangingPunct="1">
              <a:lnSpc>
                <a:spcPct val="80000"/>
              </a:lnSpc>
            </a:pPr>
            <a:r>
              <a:rPr lang="de-DE" altLang="de-DE" sz="800" dirty="0" smtClean="0">
                <a:latin typeface="Arial" panose="020B0604020202020204" pitchFamily="34" charset="0"/>
              </a:rPr>
              <a:t>Veränderung u. Ergänzung zu Maastricht, Sicherung der Handlungsfähigkeit nach EU-Erweiterung</a:t>
            </a:r>
          </a:p>
          <a:p>
            <a:pPr eaLnBrk="1" hangingPunct="1">
              <a:lnSpc>
                <a:spcPct val="80000"/>
              </a:lnSpc>
              <a:buFontTx/>
              <a:buChar char="•"/>
            </a:pPr>
            <a:r>
              <a:rPr lang="de-DE" altLang="de-DE" sz="800" b="1" dirty="0" smtClean="0">
                <a:latin typeface="Arial" panose="020B0604020202020204" pitchFamily="34" charset="0"/>
              </a:rPr>
              <a:t>26. Februar 2001 </a:t>
            </a:r>
            <a:r>
              <a:rPr lang="de-DE" altLang="de-DE" sz="800" b="1" dirty="0" smtClean="0">
                <a:solidFill>
                  <a:srgbClr val="CC3300"/>
                </a:solidFill>
                <a:latin typeface="Arial" panose="020B0604020202020204" pitchFamily="34" charset="0"/>
              </a:rPr>
              <a:t>Vertrag von Nizza</a:t>
            </a:r>
          </a:p>
          <a:p>
            <a:pPr lvl="1" eaLnBrk="1" hangingPunct="1">
              <a:lnSpc>
                <a:spcPct val="80000"/>
              </a:lnSpc>
              <a:buFontTx/>
              <a:buChar char="•"/>
            </a:pPr>
            <a:r>
              <a:rPr lang="de-DE" altLang="de-DE" sz="800" dirty="0" smtClean="0">
                <a:latin typeface="Arial" panose="020B0604020202020204" pitchFamily="34" charset="0"/>
              </a:rPr>
              <a:t>Hauptzweck: institutionelle Reform, damit die Union nach ihrer Erweiterung auf 25 Mitgliedstaaten im Jahr 2004 und auf 27 Mitgliedstaaten im Jahr 2007 effizient funktioniere</a:t>
            </a:r>
          </a:p>
          <a:p>
            <a:pPr lvl="1" eaLnBrk="1" hangingPunct="1">
              <a:lnSpc>
                <a:spcPct val="80000"/>
              </a:lnSpc>
              <a:buFontTx/>
              <a:buChar char="•"/>
            </a:pPr>
            <a:r>
              <a:rPr lang="de-DE" altLang="de-DE" sz="800" dirty="0" smtClean="0">
                <a:latin typeface="Arial" panose="020B0604020202020204" pitchFamily="34" charset="0"/>
              </a:rPr>
              <a:t>Einführung von qualifizierter Mehrheit</a:t>
            </a:r>
          </a:p>
          <a:p>
            <a:pPr eaLnBrk="1" hangingPunct="1">
              <a:lnSpc>
                <a:spcPct val="80000"/>
              </a:lnSpc>
              <a:buFontTx/>
              <a:buChar char="•"/>
            </a:pPr>
            <a:endParaRPr lang="de-DE" altLang="de-DE" sz="800" dirty="0" smtClean="0">
              <a:latin typeface="Arial" panose="020B0604020202020204" pitchFamily="34" charset="0"/>
            </a:endParaRPr>
          </a:p>
          <a:p>
            <a:pPr eaLnBrk="1" hangingPunct="1">
              <a:lnSpc>
                <a:spcPct val="80000"/>
              </a:lnSpc>
              <a:buFontTx/>
              <a:buChar char="•"/>
            </a:pPr>
            <a:endParaRPr lang="de-DE" altLang="de-DE" sz="800" dirty="0" smtClean="0">
              <a:latin typeface="Arial" panose="020B0604020202020204" pitchFamily="34" charset="0"/>
            </a:endParaRPr>
          </a:p>
          <a:p>
            <a:pPr eaLnBrk="1" hangingPunct="1">
              <a:lnSpc>
                <a:spcPct val="80000"/>
              </a:lnSpc>
            </a:pPr>
            <a:endParaRPr lang="de-DE" altLang="de-DE" sz="800" dirty="0" smtClean="0">
              <a:latin typeface="Arial" panose="020B0604020202020204" pitchFamily="34" charset="0"/>
            </a:endParaRPr>
          </a:p>
        </p:txBody>
      </p:sp>
    </p:spTree>
    <p:extLst>
      <p:ext uri="{BB962C8B-B14F-4D97-AF65-F5344CB8AC3E}">
        <p14:creationId xmlns:p14="http://schemas.microsoft.com/office/powerpoint/2010/main" val="4265107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Gleichzeitiges Mandat</a:t>
            </a:r>
            <a:r>
              <a:rPr lang="de-DE" baseline="0" dirty="0" smtClean="0"/>
              <a:t> von EP und Landtag möglich, doch gegenseitige Anrechnung der Diäten</a:t>
            </a:r>
          </a:p>
          <a:p>
            <a:r>
              <a:rPr lang="de-DE" baseline="0" dirty="0" smtClean="0"/>
              <a:t>Kandidatur erst ab 18 Jahren</a:t>
            </a:r>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57</a:t>
            </a:fld>
            <a:endParaRPr lang="de-DE" altLang="de-DE"/>
          </a:p>
        </p:txBody>
      </p:sp>
    </p:spTree>
    <p:extLst>
      <p:ext uri="{BB962C8B-B14F-4D97-AF65-F5344CB8AC3E}">
        <p14:creationId xmlns:p14="http://schemas.microsoft.com/office/powerpoint/2010/main" val="511206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Arial" charset="0"/>
                <a:ea typeface="+mn-ea"/>
                <a:cs typeface="+mn-cs"/>
              </a:rPr>
              <a:t>Ländercode</a:t>
            </a:r>
          </a:p>
          <a:p>
            <a:r>
              <a:rPr lang="de-DE" sz="1200" b="0" i="0" u="none" strike="noStrike" kern="1200" baseline="0" dirty="0" smtClean="0">
                <a:solidFill>
                  <a:schemeClr val="tx1"/>
                </a:solidFill>
                <a:latin typeface="Arial" charset="0"/>
                <a:ea typeface="+mn-ea"/>
                <a:cs typeface="+mn-cs"/>
              </a:rPr>
              <a:t>Belgien (BE), Bulgarien (BG), Tschechische Republik (CZ), Dänemark (DK), Deutschland (DE), Estland (EE), Irland (IE), Griechenland (EL), Spanien (ES),</a:t>
            </a:r>
          </a:p>
          <a:p>
            <a:r>
              <a:rPr lang="de-DE" sz="1200" b="0" i="0" u="none" strike="noStrike" kern="1200" baseline="0" dirty="0" smtClean="0">
                <a:solidFill>
                  <a:schemeClr val="tx1"/>
                </a:solidFill>
                <a:latin typeface="Arial" charset="0"/>
                <a:ea typeface="+mn-ea"/>
                <a:cs typeface="+mn-cs"/>
              </a:rPr>
              <a:t>Frankreich (FR), Kroatien (HR), Italien (IT), Zypern (CY), Lettland (LV), Litauen (LT), Luxemburg (LU), Ungarn (HU), Malta (MT), Niederlande (NL), Österreich</a:t>
            </a:r>
          </a:p>
          <a:p>
            <a:r>
              <a:rPr lang="de-DE" sz="1200" b="0" i="0" u="none" strike="noStrike" kern="1200" baseline="0" dirty="0" smtClean="0">
                <a:solidFill>
                  <a:schemeClr val="tx1"/>
                </a:solidFill>
                <a:latin typeface="Arial" charset="0"/>
                <a:ea typeface="+mn-ea"/>
                <a:cs typeface="+mn-cs"/>
              </a:rPr>
              <a:t>(AT), Polen (PL), Portugal (PT), Rumänien (RO), Slowenien (SI), Slowakei (SK), Finnland (FI) und Schweden (SE).</a:t>
            </a:r>
            <a:endParaRPr lang="de-DE" dirty="0"/>
          </a:p>
        </p:txBody>
      </p:sp>
      <p:sp>
        <p:nvSpPr>
          <p:cNvPr id="4" name="Foliennummernplatzhalter 3"/>
          <p:cNvSpPr>
            <a:spLocks noGrp="1"/>
          </p:cNvSpPr>
          <p:nvPr>
            <p:ph type="sldNum" sz="quarter" idx="10"/>
          </p:nvPr>
        </p:nvSpPr>
        <p:spPr/>
        <p:txBody>
          <a:bodyPr/>
          <a:lstStyle/>
          <a:p>
            <a:pPr>
              <a:defRPr/>
            </a:pPr>
            <a:fld id="{49B99EEA-3BF2-4B3C-9F42-D7FB365F09FC}" type="slidenum">
              <a:rPr lang="de-DE" altLang="de-DE" smtClean="0"/>
              <a:pPr>
                <a:defRPr/>
              </a:pPr>
              <a:t>58</a:t>
            </a:fld>
            <a:endParaRPr lang="de-DE" altLang="de-DE"/>
          </a:p>
        </p:txBody>
      </p:sp>
    </p:spTree>
    <p:extLst>
      <p:ext uri="{BB962C8B-B14F-4D97-AF65-F5344CB8AC3E}">
        <p14:creationId xmlns:p14="http://schemas.microsoft.com/office/powerpoint/2010/main" val="3706063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56ADAE6-E597-4D5D-B67B-D52669A166BE}" type="slidenum">
              <a:rPr lang="fr-FR" altLang="nl-BE" smtClean="0">
                <a:solidFill>
                  <a:srgbClr val="000000"/>
                </a:solidFill>
                <a:latin typeface="Arial" panose="020B0604020202020204" pitchFamily="34" charset="0"/>
              </a:rPr>
              <a:pPr/>
              <a:t>59</a:t>
            </a:fld>
            <a:endParaRPr lang="fr-FR" altLang="nl-BE" smtClean="0">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smtClean="0"/>
          </a:p>
        </p:txBody>
      </p:sp>
    </p:spTree>
    <p:extLst>
      <p:ext uri="{BB962C8B-B14F-4D97-AF65-F5344CB8AC3E}">
        <p14:creationId xmlns:p14="http://schemas.microsoft.com/office/powerpoint/2010/main" val="124217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182455-EC85-48AB-9117-686DA73F1499}" type="slidenum">
              <a:rPr lang="de-DE" altLang="de-DE"/>
              <a:pPr/>
              <a:t>6</a:t>
            </a:fld>
            <a:endParaRPr lang="de-DE" altLang="de-DE"/>
          </a:p>
        </p:txBody>
      </p:sp>
      <p:sp>
        <p:nvSpPr>
          <p:cNvPr id="1331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722F345-9FD8-4C66-B5E1-7157E860692E}" type="slidenum">
              <a:rPr lang="de-DE" altLang="de-DE" sz="1200"/>
              <a:pPr algn="r" eaLnBrk="1" hangingPunct="1"/>
              <a:t>6</a:t>
            </a:fld>
            <a:endParaRPr lang="de-DE" altLang="de-DE" sz="1200"/>
          </a:p>
        </p:txBody>
      </p:sp>
      <p:sp>
        <p:nvSpPr>
          <p:cNvPr id="13316" name="Slide Image Placeholder 1"/>
          <p:cNvSpPr>
            <a:spLocks noGrp="1" noRot="1" noChangeAspect="1" noTextEdit="1"/>
          </p:cNvSpPr>
          <p:nvPr>
            <p:ph type="sldImg"/>
          </p:nvPr>
        </p:nvSpPr>
        <p:spPr>
          <a:xfrm>
            <a:off x="917575" y="744538"/>
            <a:ext cx="4964113" cy="3722687"/>
          </a:xfrm>
          <a:ln/>
        </p:spPr>
      </p:sp>
      <p:sp>
        <p:nvSpPr>
          <p:cNvPr id="1331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dirty="0">
                <a:latin typeface="Arial" panose="020B0604020202020204" pitchFamily="34" charset="0"/>
              </a:rPr>
              <a:t>Die Charta wurde ursprünglich vom ersten europäischen Konvent unter dem Vorsitz von Roman Herzog erarbeitet und u. a. vom Europäischen Parlament und vom Rat der Europäischen Union gebilligt. Rechtskraft erlangte die zur Eröffnung der Regierungskonferenz von Nizza am 7. Dezember 2000 feierlich proklamierte Charta nach dem Scheitern des Europäischen Verfassungsvertrages jedoch erst am 1. Dezember 2009 gemeinsam mit dem Inkrafttreten des Vertrags von Lissabon. Die Grundrechtecharta ist nicht mehr Teil des Vertrags; durch den Verweis in Artikel 6 des durch den Lissaboner Vertrag geänderten EU-Vertrages wird sie jedoch für alle Staaten, ausgenommen Großbritannien, Polen und Tschechien, für bindend erklärt.</a:t>
            </a:r>
          </a:p>
          <a:p>
            <a:pPr eaLnBrk="1" hangingPunct="1">
              <a:spcBef>
                <a:spcPct val="0"/>
              </a:spcBef>
            </a:pPr>
            <a:endParaRPr lang="de-DE" altLang="de-DE" dirty="0">
              <a:latin typeface="Arial" panose="020B0604020202020204" pitchFamily="34" charset="0"/>
            </a:endParaRPr>
          </a:p>
        </p:txBody>
      </p:sp>
      <p:sp>
        <p:nvSpPr>
          <p:cNvPr id="13318"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131CF39-ACB6-444F-8D5E-0F5E1242F572}" type="slidenum">
              <a:rPr lang="de-DE" altLang="de-DE" sz="1200">
                <a:latin typeface="Calibri" panose="020F0502020204030204" pitchFamily="34" charset="0"/>
              </a:rPr>
              <a:pPr algn="r" eaLnBrk="1" hangingPunct="1"/>
              <a:t>6</a:t>
            </a:fld>
            <a:endParaRPr lang="de-DE" altLang="de-DE" sz="1200">
              <a:latin typeface="Calibri" panose="020F0502020204030204" pitchFamily="34" charset="0"/>
            </a:endParaRPr>
          </a:p>
        </p:txBody>
      </p:sp>
    </p:spTree>
    <p:extLst>
      <p:ext uri="{BB962C8B-B14F-4D97-AF65-F5344CB8AC3E}">
        <p14:creationId xmlns:p14="http://schemas.microsoft.com/office/powerpoint/2010/main" val="259626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E73136-2B5A-40B4-AB9D-9BA11387001D}" type="slidenum">
              <a:rPr lang="de-DE" altLang="de-DE"/>
              <a:pPr/>
              <a:t>7</a:t>
            </a:fld>
            <a:endParaRPr lang="de-DE" altLang="de-DE"/>
          </a:p>
        </p:txBody>
      </p:sp>
      <p:sp>
        <p:nvSpPr>
          <p:cNvPr id="7171"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AAB70B-5B46-482C-8D5D-560B61166F11}" type="slidenum">
              <a:rPr lang="de-DE" altLang="de-DE" sz="1200"/>
              <a:pPr algn="r" eaLnBrk="1" hangingPunct="1"/>
              <a:t>7</a:t>
            </a:fld>
            <a:endParaRPr lang="de-DE" altLang="de-DE" sz="1200"/>
          </a:p>
        </p:txBody>
      </p:sp>
      <p:sp>
        <p:nvSpPr>
          <p:cNvPr id="7172"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4D99880-D402-4149-879A-DDBC5FA9EC1C}" type="slidenum">
              <a:rPr lang="de-DE" altLang="de-DE" sz="1200"/>
              <a:pPr algn="r" eaLnBrk="1" hangingPunct="1"/>
              <a:t>7</a:t>
            </a:fld>
            <a:endParaRPr lang="de-DE" altLang="de-DE" sz="1200"/>
          </a:p>
        </p:txBody>
      </p:sp>
      <p:sp>
        <p:nvSpPr>
          <p:cNvPr id="7173"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6E85D27-3268-40AC-BC8F-33C70CCC760F}" type="slidenum">
              <a:rPr lang="de-DE" altLang="de-DE" sz="1200">
                <a:latin typeface="Calibri" panose="020F0502020204030204" pitchFamily="34" charset="0"/>
              </a:rPr>
              <a:pPr algn="r" eaLnBrk="1" hangingPunct="1"/>
              <a:t>7</a:t>
            </a:fld>
            <a:endParaRPr lang="de-DE" altLang="de-DE" sz="1200">
              <a:latin typeface="Calibri" panose="020F0502020204030204" pitchFamily="34" charset="0"/>
            </a:endParaRPr>
          </a:p>
        </p:txBody>
      </p:sp>
      <p:sp>
        <p:nvSpPr>
          <p:cNvPr id="7174" name="Rectangle 2"/>
          <p:cNvSpPr>
            <a:spLocks noGrp="1" noRot="1" noChangeAspect="1" noChangeArrowheads="1" noTextEdit="1"/>
          </p:cNvSpPr>
          <p:nvPr>
            <p:ph type="sldImg"/>
          </p:nvPr>
        </p:nvSpPr>
        <p:spPr>
          <a:xfrm>
            <a:off x="1371600" y="1143000"/>
            <a:ext cx="4114800" cy="3086100"/>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smtClean="0">
              <a:latin typeface="Arial" panose="020B0604020202020204" pitchFamily="34" charset="0"/>
            </a:endParaRPr>
          </a:p>
          <a:p>
            <a:pPr eaLnBrk="1" hangingPunct="1">
              <a:spcBef>
                <a:spcPct val="0"/>
              </a:spcBef>
            </a:pPr>
            <a:r>
              <a:rPr lang="de-DE" altLang="de-DE" sz="2000" dirty="0" smtClean="0">
                <a:latin typeface="Arial" panose="020B0604020202020204" pitchFamily="34" charset="0"/>
              </a:rPr>
              <a:t>Im Vergleich dazu hat der Bundeshaushalt 2018 Ausgaben von 337,5  Milliarden Euro  = 4218 €/Bürger  - EU c. 284 € / Bürger</a:t>
            </a:r>
          </a:p>
          <a:p>
            <a:pPr eaLnBrk="1" hangingPunct="1">
              <a:spcBef>
                <a:spcPct val="0"/>
              </a:spcBef>
            </a:pPr>
            <a:r>
              <a:rPr lang="de-DE" altLang="de-DE" sz="2000" dirty="0" smtClean="0">
                <a:latin typeface="Arial" panose="020B0604020202020204" pitchFamily="34" charset="0"/>
              </a:rPr>
              <a:t>Die EU erstreckt sich über 35 Breitengrade und 43 Längengrade und 3 Zeitzonen</a:t>
            </a:r>
          </a:p>
          <a:p>
            <a:pPr eaLnBrk="1" hangingPunct="1">
              <a:spcBef>
                <a:spcPct val="0"/>
              </a:spcBef>
            </a:pPr>
            <a:r>
              <a:rPr lang="de-DE" altLang="de-DE" sz="2000" dirty="0" smtClean="0">
                <a:latin typeface="Arial" panose="020B0604020202020204" pitchFamily="34" charset="0"/>
              </a:rPr>
              <a:t>Norden 70° </a:t>
            </a:r>
            <a:r>
              <a:rPr lang="de-DE" altLang="de-DE" sz="2000" dirty="0" err="1" smtClean="0">
                <a:latin typeface="Arial" panose="020B0604020202020204" pitchFamily="34" charset="0"/>
              </a:rPr>
              <a:t>Utsjoki</a:t>
            </a:r>
            <a:r>
              <a:rPr lang="de-DE" altLang="de-DE" sz="2000" dirty="0" smtClean="0">
                <a:latin typeface="Arial" panose="020B0604020202020204" pitchFamily="34" charset="0"/>
              </a:rPr>
              <a:t> in Finnland </a:t>
            </a:r>
          </a:p>
          <a:p>
            <a:pPr eaLnBrk="1" hangingPunct="1">
              <a:spcBef>
                <a:spcPct val="0"/>
              </a:spcBef>
            </a:pPr>
            <a:r>
              <a:rPr lang="de-DE" altLang="de-DE" sz="2000" dirty="0" smtClean="0">
                <a:latin typeface="Arial" panose="020B0604020202020204" pitchFamily="34" charset="0"/>
              </a:rPr>
              <a:t>Süden  34°50‘ Insel </a:t>
            </a:r>
            <a:r>
              <a:rPr lang="de-DE" altLang="de-DE" sz="2000" dirty="0" err="1" smtClean="0">
                <a:latin typeface="Arial" panose="020B0604020202020204" pitchFamily="34" charset="0"/>
              </a:rPr>
              <a:t>Gavdos</a:t>
            </a:r>
            <a:r>
              <a:rPr lang="de-DE" altLang="de-DE" sz="2000" dirty="0" smtClean="0">
                <a:latin typeface="Arial" panose="020B0604020202020204" pitchFamily="34" charset="0"/>
              </a:rPr>
              <a:t> Griechenland</a:t>
            </a:r>
          </a:p>
          <a:p>
            <a:pPr eaLnBrk="1" hangingPunct="1">
              <a:spcBef>
                <a:spcPct val="0"/>
              </a:spcBef>
            </a:pPr>
            <a:r>
              <a:rPr lang="de-DE" altLang="de-DE" sz="2000" dirty="0" smtClean="0">
                <a:latin typeface="Arial" panose="020B0604020202020204" pitchFamily="34" charset="0"/>
              </a:rPr>
              <a:t>Westen -9°30‘ Cabo da </a:t>
            </a:r>
            <a:r>
              <a:rPr lang="de-DE" altLang="de-DE" sz="2000" dirty="0" err="1" smtClean="0">
                <a:latin typeface="Arial" panose="020B0604020202020204" pitchFamily="34" charset="0"/>
              </a:rPr>
              <a:t>Roca</a:t>
            </a:r>
            <a:r>
              <a:rPr lang="de-DE" altLang="de-DE" sz="2000" dirty="0" smtClean="0">
                <a:latin typeface="Arial" panose="020B0604020202020204" pitchFamily="34" charset="0"/>
              </a:rPr>
              <a:t>  Portugal </a:t>
            </a:r>
          </a:p>
          <a:p>
            <a:pPr eaLnBrk="1" hangingPunct="1">
              <a:spcBef>
                <a:spcPct val="0"/>
              </a:spcBef>
            </a:pPr>
            <a:r>
              <a:rPr lang="de-DE" altLang="de-DE" sz="2000" dirty="0" smtClean="0">
                <a:latin typeface="Arial" panose="020B0604020202020204" pitchFamily="34" charset="0"/>
              </a:rPr>
              <a:t>Osten 34°30‘ </a:t>
            </a:r>
            <a:r>
              <a:rPr lang="de-DE" altLang="de-DE" sz="2000" dirty="0" err="1" smtClean="0">
                <a:latin typeface="Arial" panose="020B0604020202020204" pitchFamily="34" charset="0"/>
              </a:rPr>
              <a:t>Rizokarpasso</a:t>
            </a:r>
            <a:r>
              <a:rPr lang="de-DE" altLang="de-DE" sz="2000" dirty="0" smtClean="0">
                <a:latin typeface="Arial" panose="020B0604020202020204" pitchFamily="34" charset="0"/>
              </a:rPr>
              <a:t> auf  Zypern</a:t>
            </a:r>
          </a:p>
          <a:p>
            <a:pPr eaLnBrk="1" hangingPunct="1">
              <a:spcBef>
                <a:spcPct val="0"/>
              </a:spcBef>
            </a:pPr>
            <a:endParaRPr lang="de-DE" altLang="de-DE" sz="2000" dirty="0" smtClean="0">
              <a:latin typeface="Arial" panose="020B0604020202020204" pitchFamily="34" charset="0"/>
            </a:endParaRPr>
          </a:p>
        </p:txBody>
      </p:sp>
    </p:spTree>
    <p:extLst>
      <p:ext uri="{BB962C8B-B14F-4D97-AF65-F5344CB8AC3E}">
        <p14:creationId xmlns:p14="http://schemas.microsoft.com/office/powerpoint/2010/main" val="222901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E73136-2B5A-40B4-AB9D-9BA11387001D}" type="slidenum">
              <a:rPr lang="de-DE" altLang="de-DE"/>
              <a:pPr/>
              <a:t>8</a:t>
            </a:fld>
            <a:endParaRPr lang="de-DE" altLang="de-DE"/>
          </a:p>
        </p:txBody>
      </p:sp>
      <p:sp>
        <p:nvSpPr>
          <p:cNvPr id="7171"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AAB70B-5B46-482C-8D5D-560B61166F11}" type="slidenum">
              <a:rPr lang="de-DE" altLang="de-DE" sz="1200"/>
              <a:pPr algn="r" eaLnBrk="1" hangingPunct="1"/>
              <a:t>8</a:t>
            </a:fld>
            <a:endParaRPr lang="de-DE" altLang="de-DE" sz="1200"/>
          </a:p>
        </p:txBody>
      </p:sp>
      <p:sp>
        <p:nvSpPr>
          <p:cNvPr id="7172"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4D99880-D402-4149-879A-DDBC5FA9EC1C}" type="slidenum">
              <a:rPr lang="de-DE" altLang="de-DE" sz="1200"/>
              <a:pPr algn="r" eaLnBrk="1" hangingPunct="1"/>
              <a:t>8</a:t>
            </a:fld>
            <a:endParaRPr lang="de-DE" altLang="de-DE" sz="1200"/>
          </a:p>
        </p:txBody>
      </p:sp>
      <p:sp>
        <p:nvSpPr>
          <p:cNvPr id="7173"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6E85D27-3268-40AC-BC8F-33C70CCC760F}" type="slidenum">
              <a:rPr lang="de-DE" altLang="de-DE" sz="1200">
                <a:latin typeface="Calibri" panose="020F0502020204030204" pitchFamily="34" charset="0"/>
              </a:rPr>
              <a:pPr algn="r" eaLnBrk="1" hangingPunct="1"/>
              <a:t>8</a:t>
            </a:fld>
            <a:endParaRPr lang="de-DE" altLang="de-DE" sz="1200">
              <a:latin typeface="Calibri" panose="020F0502020204030204" pitchFamily="34" charset="0"/>
            </a:endParaRPr>
          </a:p>
        </p:txBody>
      </p:sp>
      <p:sp>
        <p:nvSpPr>
          <p:cNvPr id="7174" name="Rectangle 2"/>
          <p:cNvSpPr>
            <a:spLocks noGrp="1" noRot="1" noChangeAspect="1" noChangeArrowheads="1" noTextEdit="1"/>
          </p:cNvSpPr>
          <p:nvPr>
            <p:ph type="sldImg"/>
          </p:nvPr>
        </p:nvSpPr>
        <p:spPr>
          <a:xfrm>
            <a:off x="1371600" y="1143000"/>
            <a:ext cx="4114800" cy="3086100"/>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latin typeface="Arial" panose="020B0604020202020204" pitchFamily="34" charset="0"/>
            </a:endParaRPr>
          </a:p>
          <a:p>
            <a:pPr eaLnBrk="1" hangingPunct="1">
              <a:spcBef>
                <a:spcPct val="0"/>
              </a:spcBef>
            </a:pPr>
            <a:r>
              <a:rPr lang="de-DE" altLang="de-DE" sz="2000" dirty="0" smtClean="0">
                <a:latin typeface="Arial" panose="020B0604020202020204" pitchFamily="34" charset="0"/>
              </a:rPr>
              <a:t>Austrittsdatum UK:</a:t>
            </a:r>
            <a:r>
              <a:rPr lang="de-DE" altLang="de-DE" sz="2000" baseline="0" dirty="0" smtClean="0">
                <a:latin typeface="Arial" panose="020B0604020202020204" pitchFamily="34" charset="0"/>
              </a:rPr>
              <a:t> </a:t>
            </a:r>
            <a:r>
              <a:rPr lang="de-DE" altLang="de-DE" sz="2000" dirty="0" smtClean="0">
                <a:latin typeface="Arial" panose="020B0604020202020204" pitchFamily="34" charset="0"/>
              </a:rPr>
              <a:t> </a:t>
            </a:r>
            <a:r>
              <a:rPr lang="de-DE" altLang="de-DE" sz="2000" dirty="0">
                <a:latin typeface="Arial" panose="020B0604020202020204" pitchFamily="34" charset="0"/>
              </a:rPr>
              <a:t>29.März 2019 </a:t>
            </a:r>
            <a:endParaRPr lang="de-DE" altLang="de-DE" sz="2000" dirty="0" smtClean="0">
              <a:latin typeface="Arial" panose="020B0604020202020204" pitchFamily="34" charset="0"/>
            </a:endParaRPr>
          </a:p>
          <a:p>
            <a:pPr eaLnBrk="1" hangingPunct="1">
              <a:spcBef>
                <a:spcPct val="0"/>
              </a:spcBef>
            </a:pPr>
            <a:r>
              <a:rPr lang="de-DE" altLang="de-DE" sz="2000" dirty="0" smtClean="0">
                <a:latin typeface="Arial" panose="020B0604020202020204" pitchFamily="34" charset="0"/>
              </a:rPr>
              <a:t>Haushalt 2019:</a:t>
            </a:r>
            <a:r>
              <a:rPr lang="de-DE" altLang="de-DE" sz="2000" baseline="0" dirty="0" smtClean="0">
                <a:latin typeface="Arial" panose="020B0604020202020204" pitchFamily="34" charset="0"/>
              </a:rPr>
              <a:t> 3% mehr als 2018 : </a:t>
            </a:r>
            <a:r>
              <a:rPr lang="de-DE" sz="2000" dirty="0" smtClean="0"/>
              <a:t>für Investitionen in eine stärkere, besser gewappnete Wirtschaft sowie für mehr Solidarität und Sicherheit diesseits und jenseits der Grenzen der EU </a:t>
            </a:r>
            <a:endParaRPr lang="de-DE" altLang="de-DE" sz="2000" dirty="0">
              <a:latin typeface="Arial" panose="020B0604020202020204" pitchFamily="34" charset="0"/>
            </a:endParaRPr>
          </a:p>
        </p:txBody>
      </p:sp>
    </p:spTree>
    <p:extLst>
      <p:ext uri="{BB962C8B-B14F-4D97-AF65-F5344CB8AC3E}">
        <p14:creationId xmlns:p14="http://schemas.microsoft.com/office/powerpoint/2010/main" val="94652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B50E7-CA2F-4EF8-88E8-436BAF33A9F8}" type="slidenum">
              <a:rPr lang="de-DE" altLang="de-DE">
                <a:solidFill>
                  <a:prstClr val="black"/>
                </a:solidFill>
              </a:rPr>
              <a:pPr/>
              <a:t>9</a:t>
            </a:fld>
            <a:endParaRPr lang="de-DE" altLang="de-DE">
              <a:solidFill>
                <a:prstClr val="black"/>
              </a:solidFill>
            </a:endParaRPr>
          </a:p>
        </p:txBody>
      </p:sp>
      <p:sp>
        <p:nvSpPr>
          <p:cNvPr id="409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0DA1D43-F80D-4800-87E1-32EC32AE21A4}" type="slidenum">
              <a:rPr lang="de-DE" altLang="de-DE" sz="1200">
                <a:solidFill>
                  <a:prstClr val="black"/>
                </a:solidFill>
                <a:latin typeface="Calibri" panose="020F0502020204030204" pitchFamily="34" charset="0"/>
              </a:rPr>
              <a:pPr algn="r" fontAlgn="base">
                <a:spcBef>
                  <a:spcPct val="0"/>
                </a:spcBef>
                <a:spcAft>
                  <a:spcPct val="0"/>
                </a:spcAft>
              </a:pPr>
              <a:t>9</a:t>
            </a:fld>
            <a:endParaRPr lang="de-DE" altLang="de-DE" sz="1200">
              <a:solidFill>
                <a:prstClr val="black"/>
              </a:solidFill>
              <a:latin typeface="Calibri" panose="020F0502020204030204" pitchFamily="34" charset="0"/>
            </a:endParaRPr>
          </a:p>
        </p:txBody>
      </p:sp>
      <p:sp>
        <p:nvSpPr>
          <p:cNvPr id="4100" name="Rectangle 2"/>
          <p:cNvSpPr>
            <a:spLocks noGrp="1" noRot="1" noChangeAspect="1" noChangeArrowheads="1" noTextEdit="1"/>
          </p:cNvSpPr>
          <p:nvPr>
            <p:ph type="sldImg"/>
          </p:nvPr>
        </p:nvSpPr>
        <p:spPr>
          <a:xfrm>
            <a:off x="1371600" y="1143000"/>
            <a:ext cx="4114800" cy="3086100"/>
          </a:xfrm>
          <a:ln/>
        </p:spPr>
      </p:sp>
      <p:sp>
        <p:nvSpPr>
          <p:cNvPr id="4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smtClean="0">
              <a:latin typeface="Arial" panose="020B0604020202020204" pitchFamily="34" charset="0"/>
            </a:endParaRPr>
          </a:p>
        </p:txBody>
      </p:sp>
    </p:spTree>
    <p:extLst>
      <p:ext uri="{BB962C8B-B14F-4D97-AF65-F5344CB8AC3E}">
        <p14:creationId xmlns:p14="http://schemas.microsoft.com/office/powerpoint/2010/main" val="319106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DE015FD7-E34E-409D-8274-B11BE1A947DA}"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3178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4E020ED3-DBD4-4009-AA29-27645F2A658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27360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2"/>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42"/>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2132A1D1-B540-4EE3-AA7D-3F383569CD63}"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097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3"/>
            <a:ext cx="8229600" cy="4924425"/>
          </a:xfrm>
        </p:spPr>
        <p:txBody>
          <a:bodyPr/>
          <a:lstStyle/>
          <a:p>
            <a:pPr lvl="0"/>
            <a:endParaRPr lang="en-US" noProof="0" smtClean="0"/>
          </a:p>
        </p:txBody>
      </p:sp>
    </p:spTree>
    <p:extLst>
      <p:ext uri="{BB962C8B-B14F-4D97-AF65-F5344CB8AC3E}">
        <p14:creationId xmlns:p14="http://schemas.microsoft.com/office/powerpoint/2010/main" val="272797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BB3DC2B-EF4E-4B7D-9A13-CA2C2E11A047}" type="datetimeFigureOut">
              <a:rPr lang="de-DE" smtClean="0"/>
              <a:t>28.02.2019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255313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B3DC2B-EF4E-4B7D-9A13-CA2C2E11A047}" type="datetimeFigureOut">
              <a:rPr lang="de-DE" smtClean="0"/>
              <a:t>28.02.2019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847595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BB3DC2B-EF4E-4B7D-9A13-CA2C2E11A047}" type="datetimeFigureOut">
              <a:rPr lang="de-DE" smtClean="0"/>
              <a:t>28.02.2019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899484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BB3DC2B-EF4E-4B7D-9A13-CA2C2E11A047}" type="datetimeFigureOut">
              <a:rPr lang="de-DE" smtClean="0"/>
              <a:t>28.02.2019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72591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BB3DC2B-EF4E-4B7D-9A13-CA2C2E11A047}" type="datetimeFigureOut">
              <a:rPr lang="de-DE" smtClean="0"/>
              <a:t>28.02.2019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81528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BB3DC2B-EF4E-4B7D-9A13-CA2C2E11A047}" type="datetimeFigureOut">
              <a:rPr lang="de-DE" smtClean="0"/>
              <a:t>28.02.2019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8504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BB3DC2B-EF4E-4B7D-9A13-CA2C2E11A047}" type="datetimeFigureOut">
              <a:rPr lang="de-DE" smtClean="0"/>
              <a:t>28.02.2019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38199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2D573F7A-E641-4904-8E79-C80B2CC3365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25133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BB3DC2B-EF4E-4B7D-9A13-CA2C2E11A047}" type="datetimeFigureOut">
              <a:rPr lang="de-DE" smtClean="0"/>
              <a:t>28.02.2019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796357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BB3DC2B-EF4E-4B7D-9A13-CA2C2E11A047}" type="datetimeFigureOut">
              <a:rPr lang="de-DE" smtClean="0"/>
              <a:t>28.02.2019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335553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B3DC2B-EF4E-4B7D-9A13-CA2C2E11A047}" type="datetimeFigureOut">
              <a:rPr lang="de-DE" smtClean="0"/>
              <a:t>28.02.2019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1396905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B3DC2B-EF4E-4B7D-9A13-CA2C2E11A047}" type="datetimeFigureOut">
              <a:rPr lang="de-DE" smtClean="0"/>
              <a:t>28.02.2019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16F8FB-2C59-4007-A02F-920DD8C64949}" type="slidenum">
              <a:rPr lang="de-DE" smtClean="0"/>
              <a:t>‹Nr.›</a:t>
            </a:fld>
            <a:endParaRPr lang="de-DE"/>
          </a:p>
        </p:txBody>
      </p:sp>
    </p:spTree>
    <p:extLst>
      <p:ext uri="{BB962C8B-B14F-4D97-AF65-F5344CB8AC3E}">
        <p14:creationId xmlns:p14="http://schemas.microsoft.com/office/powerpoint/2010/main" val="71727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2"/>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7"/>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E365362F-E1F2-488C-BCEE-A9F7F33B1F10}"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77320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4"/>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B8E146BD-7359-4056-8346-4B9989A755E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97127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9"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de-DE"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B6C158E5-E711-4F8B-BE3D-4B9C03708843}"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05018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de-DE"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3A300F70-EB78-45CB-8478-CA65069E9F0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3089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de-DE"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19B2FAC1-3E1C-4632-B219-EB35294A80C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0711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120FE781-4853-493F-9743-D6BA3D8EA10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3137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9"/>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86BD7802-AFE8-404B-B652-D8458313AD48}"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73644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de-DE" altLang="de-D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6B4C373-5F39-427B-B294-37AEE3721F07}" type="slidenum">
              <a:rPr lang="de-DE" altLang="de-DE">
                <a:solidFill>
                  <a:srgbClr val="000000"/>
                </a:solidFill>
              </a:rPr>
              <a:pPr fontAlgn="base">
                <a:spcBef>
                  <a:spcPct val="0"/>
                </a:spcBef>
                <a:spcAft>
                  <a:spcPct val="0"/>
                </a:spcAft>
              </a:pPr>
              <a:t>‹Nr.›</a:t>
            </a:fld>
            <a:endParaRPr lang="de-DE" altLang="de-DE">
              <a:solidFill>
                <a:srgbClr val="000000"/>
              </a:solidFill>
            </a:endParaRPr>
          </a:p>
        </p:txBody>
      </p:sp>
    </p:spTree>
    <p:extLst>
      <p:ext uri="{BB962C8B-B14F-4D97-AF65-F5344CB8AC3E}">
        <p14:creationId xmlns:p14="http://schemas.microsoft.com/office/powerpoint/2010/main" val="2523784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189" algn="ctr" rtl="0" eaLnBrk="1" fontAlgn="base" hangingPunct="1">
        <a:spcBef>
          <a:spcPct val="0"/>
        </a:spcBef>
        <a:spcAft>
          <a:spcPct val="0"/>
        </a:spcAft>
        <a:defRPr sz="4400">
          <a:solidFill>
            <a:schemeClr val="tx2"/>
          </a:solidFill>
          <a:latin typeface="Arial" panose="020B0604020202020204" pitchFamily="34" charset="0"/>
        </a:defRPr>
      </a:lvl6pPr>
      <a:lvl7pPr marL="914377" algn="ctr" rtl="0" eaLnBrk="1" fontAlgn="base" hangingPunct="1">
        <a:spcBef>
          <a:spcPct val="0"/>
        </a:spcBef>
        <a:spcAft>
          <a:spcPct val="0"/>
        </a:spcAft>
        <a:defRPr sz="4400">
          <a:solidFill>
            <a:schemeClr val="tx2"/>
          </a:solidFill>
          <a:latin typeface="Arial" panose="020B0604020202020204" pitchFamily="34" charset="0"/>
        </a:defRPr>
      </a:lvl7pPr>
      <a:lvl8pPr marL="1371566" algn="ctr" rtl="0" eaLnBrk="1" fontAlgn="base" hangingPunct="1">
        <a:spcBef>
          <a:spcPct val="0"/>
        </a:spcBef>
        <a:spcAft>
          <a:spcPct val="0"/>
        </a:spcAft>
        <a:defRPr sz="4400">
          <a:solidFill>
            <a:schemeClr val="tx2"/>
          </a:solidFill>
          <a:latin typeface="Arial" panose="020B0604020202020204" pitchFamily="34" charset="0"/>
        </a:defRPr>
      </a:lvl8pPr>
      <a:lvl9pPr marL="1828754"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891" indent="-342891" algn="l" rtl="0" eaLnBrk="1" fontAlgn="base" hangingPunct="1">
        <a:spcBef>
          <a:spcPct val="20000"/>
        </a:spcBef>
        <a:spcAft>
          <a:spcPct val="0"/>
        </a:spcAft>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3DC2B-EF4E-4B7D-9A13-CA2C2E11A047}" type="datetimeFigureOut">
              <a:rPr lang="de-DE" smtClean="0"/>
              <a:t>28.02.2019</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6F8FB-2C59-4007-A02F-920DD8C64949}" type="slidenum">
              <a:rPr lang="de-DE" smtClean="0"/>
              <a:t>‹Nr.›</a:t>
            </a:fld>
            <a:endParaRPr lang="de-DE"/>
          </a:p>
        </p:txBody>
      </p:sp>
    </p:spTree>
    <p:extLst>
      <p:ext uri="{BB962C8B-B14F-4D97-AF65-F5344CB8AC3E}">
        <p14:creationId xmlns:p14="http://schemas.microsoft.com/office/powerpoint/2010/main" val="11718431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png"/><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image" Target="../media/image25.png"/><Relationship Id="rId3" Type="http://schemas.openxmlformats.org/officeDocument/2006/relationships/notesSlide" Target="../notesSlides/notesSlide2.xml"/><Relationship Id="rId21" Type="http://schemas.openxmlformats.org/officeDocument/2006/relationships/oleObject" Target="../embeddings/oleObject9.bin"/><Relationship Id="rId34" Type="http://schemas.openxmlformats.org/officeDocument/2006/relationships/image" Target="../media/image20.png"/><Relationship Id="rId42" Type="http://schemas.openxmlformats.org/officeDocument/2006/relationships/image" Target="../media/image28.png"/><Relationship Id="rId47" Type="http://schemas.openxmlformats.org/officeDocument/2006/relationships/image" Target="../media/image32.emf"/><Relationship Id="rId7" Type="http://schemas.openxmlformats.org/officeDocument/2006/relationships/image" Target="../media/image3.png"/><Relationship Id="rId12" Type="http://schemas.openxmlformats.org/officeDocument/2006/relationships/oleObject" Target="../embeddings/oleObject5.bin"/><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image" Target="../media/image19.png"/><Relationship Id="rId38" Type="http://schemas.openxmlformats.org/officeDocument/2006/relationships/image" Target="../media/image24.png"/><Relationship Id="rId46" Type="http://schemas.openxmlformats.org/officeDocument/2006/relationships/image" Target="../media/image1.jpeg"/><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9.png"/><Relationship Id="rId29" Type="http://schemas.openxmlformats.org/officeDocument/2006/relationships/image" Target="../media/image15.png"/><Relationship Id="rId41"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png"/><Relationship Id="rId24" Type="http://schemas.openxmlformats.org/officeDocument/2006/relationships/image" Target="../media/image11.png"/><Relationship Id="rId32" Type="http://schemas.openxmlformats.org/officeDocument/2006/relationships/image" Target="../media/image18.png"/><Relationship Id="rId37" Type="http://schemas.openxmlformats.org/officeDocument/2006/relationships/image" Target="../media/image23.png"/><Relationship Id="rId40" Type="http://schemas.openxmlformats.org/officeDocument/2006/relationships/image" Target="../media/image26.png"/><Relationship Id="rId45"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oleObject" Target="../embeddings/oleObject10.bin"/><Relationship Id="rId28" Type="http://schemas.openxmlformats.org/officeDocument/2006/relationships/image" Target="../media/image13.png"/><Relationship Id="rId36" Type="http://schemas.openxmlformats.org/officeDocument/2006/relationships/image" Target="../media/image22.png"/><Relationship Id="rId10" Type="http://schemas.openxmlformats.org/officeDocument/2006/relationships/oleObject" Target="../embeddings/oleObject4.bin"/><Relationship Id="rId19" Type="http://schemas.openxmlformats.org/officeDocument/2006/relationships/oleObject" Target="../embeddings/oleObject8.bin"/><Relationship Id="rId31" Type="http://schemas.openxmlformats.org/officeDocument/2006/relationships/image" Target="../media/image17.png"/><Relationship Id="rId44"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4.png"/><Relationship Id="rId14" Type="http://schemas.openxmlformats.org/officeDocument/2006/relationships/oleObject" Target="../embeddings/oleObject6.bin"/><Relationship Id="rId22" Type="http://schemas.openxmlformats.org/officeDocument/2006/relationships/image" Target="../media/image10.png"/><Relationship Id="rId27" Type="http://schemas.openxmlformats.org/officeDocument/2006/relationships/oleObject" Target="../embeddings/oleObject12.bin"/><Relationship Id="rId30" Type="http://schemas.openxmlformats.org/officeDocument/2006/relationships/image" Target="../media/image16.png"/><Relationship Id="rId35" Type="http://schemas.openxmlformats.org/officeDocument/2006/relationships/image" Target="../media/image21.png"/><Relationship Id="rId43"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jp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jp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4.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66.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6.jpe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45.png"/><Relationship Id="rId10" Type="http://schemas.openxmlformats.org/officeDocument/2006/relationships/image" Target="../media/image72.png"/><Relationship Id="rId4" Type="http://schemas.openxmlformats.org/officeDocument/2006/relationships/image" Target="../media/image47.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upload.wikimedia.org/wikipedia/commons/6/60/Quai_d'Orsay.jpg" TargetMode="External"/><Relationship Id="rId5" Type="http://schemas.openxmlformats.org/officeDocument/2006/relationships/image" Target="../media/image33.jpeg"/><Relationship Id="rId4" Type="http://schemas.openxmlformats.org/officeDocument/2006/relationships/hyperlink" Target="http://www.google.de/imgres?imgurl=http://ec.europa.eu/avservices/avs/files/video6/repository/prod/photo/store/1/P0013210005.jpg&amp;imgrefurl=http://sshls-dev.port.ac.uk/hub/public-policy/structures/european-union/&amp;usg=__rz2iO5W8dfllJZtSyJmGPMwB_O8=&amp;h=567&amp;w=8" TargetMode="External"/><Relationship Id="rId9" Type="http://schemas.openxmlformats.org/officeDocument/2006/relationships/image" Target="../media/image36.jpe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hyperlink" Target="http://www.eiz-niedersachsen.de/" TargetMode="External"/><Relationship Id="rId3" Type="http://schemas.openxmlformats.org/officeDocument/2006/relationships/hyperlink" Target="https://europa.eu/youth/AT_de" TargetMode="External"/><Relationship Id="rId7" Type="http://schemas.openxmlformats.org/officeDocument/2006/relationships/hyperlink" Target="http://ec.europa.eu/citizens-initiative/public/?lg=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c.europa.eu/commission/consultation-future-europe_de" TargetMode="External"/><Relationship Id="rId11" Type="http://schemas.openxmlformats.org/officeDocument/2006/relationships/image" Target="../media/image45.png"/><Relationship Id="rId5" Type="http://schemas.openxmlformats.org/officeDocument/2006/relationships/hyperlink" Target="https://www.diesmalwaehleich.eu/" TargetMode="External"/><Relationship Id="rId10" Type="http://schemas.openxmlformats.org/officeDocument/2006/relationships/image" Target="../media/image47.png"/><Relationship Id="rId4" Type="http://schemas.openxmlformats.org/officeDocument/2006/relationships/hyperlink" Target="https://ec.europa.eu/info/consultations_de" TargetMode="External"/><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8.jp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jpeg"/><Relationship Id="rId7"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8.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3.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4.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5.jp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97.jp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jpg"/><Relationship Id="rId10" Type="http://schemas.openxmlformats.org/officeDocument/2006/relationships/image" Target="../media/image101.jpeg"/><Relationship Id="rId4" Type="http://schemas.openxmlformats.org/officeDocument/2006/relationships/image" Target="../media/image98.png"/><Relationship Id="rId9"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images.google.de/imgres?imgurl=http://artikel.schuelerlexikon.de/Geografie/429.gif&amp;imgrefurl=http://artikel.schuelerlexikon.de/Geografie/Europaeische_Union.htm&amp;usg=___N8EuS4hQ6ZfHlKJw-B70-Zvfp0=&amp;h=100&amp;w=100&amp;sz=2&amp;hl=de&amp;start=62&amp;um=1&amp;itbs=1&amp;tbnid=Zz5g9qobCL-kbM:&amp;tbnh=82&amp;tbnw=82&amp;prev=/images?q=3+s%C3%A4ulen+der+eu&amp;ndsp=20&amp;hl=de&amp;sa=N&amp;start=60&amp;um=1" TargetMode="External"/><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1.jpeg"/></Relationships>
</file>

<file path=ppt/slides/_rels/slide5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1.xml"/><Relationship Id="rId7"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image" Target="../media/image46.jpe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08.jpg"/><Relationship Id="rId5" Type="http://schemas.openxmlformats.org/officeDocument/2006/relationships/image" Target="../media/image47.pn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09.png"/><Relationship Id="rId7"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1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hyperlink" Target="http://www.eiz-niedersachsen.d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7.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03354" y="2349503"/>
            <a:ext cx="6048375" cy="3959225"/>
          </a:xfrm>
          <a:prstGeom prst="rect">
            <a:avLst/>
          </a:prstGeom>
          <a:solidFill>
            <a:srgbClr val="003399"/>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de-DE" altLang="de-DE" sz="1800">
              <a:solidFill>
                <a:srgbClr val="000000"/>
              </a:solidFill>
            </a:endParaRPr>
          </a:p>
        </p:txBody>
      </p:sp>
      <p:grpSp>
        <p:nvGrpSpPr>
          <p:cNvPr id="3081" name="Group 9"/>
          <p:cNvGrpSpPr>
            <a:grpSpLocks/>
          </p:cNvGrpSpPr>
          <p:nvPr/>
        </p:nvGrpSpPr>
        <p:grpSpPr bwMode="auto">
          <a:xfrm>
            <a:off x="2484441" y="2492376"/>
            <a:ext cx="3887787" cy="3638551"/>
            <a:chOff x="937" y="174"/>
            <a:chExt cx="3915" cy="3915"/>
          </a:xfrm>
          <a:solidFill>
            <a:srgbClr val="FFCC00"/>
          </a:solidFill>
        </p:grpSpPr>
        <p:sp>
          <p:nvSpPr>
            <p:cNvPr id="3082" name="AutoShape 10"/>
            <p:cNvSpPr>
              <a:spLocks noChangeAspect="1" noChangeArrowheads="1"/>
            </p:cNvSpPr>
            <p:nvPr/>
          </p:nvSpPr>
          <p:spPr bwMode="auto">
            <a:xfrm>
              <a:off x="4280" y="1867"/>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3" name="AutoShape 11"/>
            <p:cNvSpPr>
              <a:spLocks noChangeAspect="1" noChangeArrowheads="1"/>
            </p:cNvSpPr>
            <p:nvPr/>
          </p:nvSpPr>
          <p:spPr bwMode="auto">
            <a:xfrm>
              <a:off x="4053" y="2711"/>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4" name="AutoShape 12"/>
            <p:cNvSpPr>
              <a:spLocks noChangeAspect="1" noChangeArrowheads="1"/>
            </p:cNvSpPr>
            <p:nvPr/>
          </p:nvSpPr>
          <p:spPr bwMode="auto">
            <a:xfrm>
              <a:off x="3437"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5" name="AutoShape 13"/>
            <p:cNvSpPr>
              <a:spLocks noChangeAspect="1" noChangeArrowheads="1"/>
            </p:cNvSpPr>
            <p:nvPr/>
          </p:nvSpPr>
          <p:spPr bwMode="auto">
            <a:xfrm>
              <a:off x="2596" y="3558"/>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6" name="AutoShape 14"/>
            <p:cNvSpPr>
              <a:spLocks noChangeAspect="1" noChangeArrowheads="1"/>
            </p:cNvSpPr>
            <p:nvPr/>
          </p:nvSpPr>
          <p:spPr bwMode="auto">
            <a:xfrm>
              <a:off x="1760"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7" name="AutoShape 15"/>
            <p:cNvSpPr>
              <a:spLocks noChangeAspect="1" noChangeArrowheads="1"/>
            </p:cNvSpPr>
            <p:nvPr/>
          </p:nvSpPr>
          <p:spPr bwMode="auto">
            <a:xfrm>
              <a:off x="1161" y="2717"/>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8" name="AutoShape 16"/>
            <p:cNvSpPr>
              <a:spLocks noChangeAspect="1" noChangeArrowheads="1"/>
            </p:cNvSpPr>
            <p:nvPr/>
          </p:nvSpPr>
          <p:spPr bwMode="auto">
            <a:xfrm>
              <a:off x="937" y="18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9" name="AutoShape 17"/>
            <p:cNvSpPr>
              <a:spLocks noChangeAspect="1" noChangeArrowheads="1"/>
            </p:cNvSpPr>
            <p:nvPr/>
          </p:nvSpPr>
          <p:spPr bwMode="auto">
            <a:xfrm>
              <a:off x="1158" y="1030"/>
              <a:ext cx="571"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0" name="AutoShape 18"/>
            <p:cNvSpPr>
              <a:spLocks noChangeAspect="1" noChangeArrowheads="1"/>
            </p:cNvSpPr>
            <p:nvPr/>
          </p:nvSpPr>
          <p:spPr bwMode="auto">
            <a:xfrm>
              <a:off x="1781" y="415"/>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1" name="AutoShape 19"/>
            <p:cNvSpPr>
              <a:spLocks noChangeAspect="1" noChangeArrowheads="1"/>
            </p:cNvSpPr>
            <p:nvPr/>
          </p:nvSpPr>
          <p:spPr bwMode="auto">
            <a:xfrm>
              <a:off x="2604" y="1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2" name="AutoShape 20"/>
            <p:cNvSpPr>
              <a:spLocks noChangeAspect="1" noChangeArrowheads="1"/>
            </p:cNvSpPr>
            <p:nvPr/>
          </p:nvSpPr>
          <p:spPr bwMode="auto">
            <a:xfrm>
              <a:off x="3445" y="406"/>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3" name="AutoShape 21"/>
            <p:cNvSpPr>
              <a:spLocks noChangeAspect="1" noChangeArrowheads="1"/>
            </p:cNvSpPr>
            <p:nvPr/>
          </p:nvSpPr>
          <p:spPr bwMode="auto">
            <a:xfrm>
              <a:off x="4053" y="101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grpSp>
      <p:pic>
        <p:nvPicPr>
          <p:cNvPr id="3077"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900114" y="836614"/>
            <a:ext cx="7200900" cy="156966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fontAlgn="base">
              <a:spcBef>
                <a:spcPct val="50000"/>
              </a:spcBef>
              <a:spcAft>
                <a:spcPct val="0"/>
              </a:spcAft>
              <a:defRPr/>
            </a:pPr>
            <a:r>
              <a:rPr lang="de-DE" sz="4800" b="1" dirty="0">
                <a:solidFill>
                  <a:srgbClr val="003399"/>
                </a:solidFill>
                <a:effectLst>
                  <a:outerShdw blurRad="38100" dist="38100" dir="2700000" algn="tl">
                    <a:srgbClr val="C0C0C0"/>
                  </a:outerShdw>
                </a:effectLst>
                <a:cs typeface="Arial" panose="020B0604020202020204" pitchFamily="34" charset="0"/>
              </a:rPr>
              <a:t>Geschichte der</a:t>
            </a:r>
            <a:br>
              <a:rPr lang="de-DE" sz="4800" b="1" dirty="0">
                <a:solidFill>
                  <a:srgbClr val="003399"/>
                </a:solidFill>
                <a:effectLst>
                  <a:outerShdw blurRad="38100" dist="38100" dir="2700000" algn="tl">
                    <a:srgbClr val="C0C0C0"/>
                  </a:outerShdw>
                </a:effectLst>
                <a:cs typeface="Arial" panose="020B0604020202020204" pitchFamily="34" charset="0"/>
              </a:rPr>
            </a:br>
            <a:r>
              <a:rPr lang="de-DE" sz="4800" b="1" dirty="0">
                <a:solidFill>
                  <a:srgbClr val="003399"/>
                </a:solidFill>
                <a:effectLst>
                  <a:outerShdw blurRad="38100" dist="38100" dir="2700000" algn="tl">
                    <a:srgbClr val="C0C0C0"/>
                  </a:outerShdw>
                </a:effectLst>
                <a:cs typeface="Arial" panose="020B0604020202020204" pitchFamily="34" charset="0"/>
              </a:rPr>
              <a:t>Europäische Union </a:t>
            </a:r>
            <a:endParaRPr lang="de-DE" sz="3600" b="1" dirty="0">
              <a:solidFill>
                <a:srgbClr val="003399"/>
              </a:solidFill>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2349485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anim calcmode="lin" valueType="num">
                                      <p:cBhvr>
                                        <p:cTn id="11" dur="3000" fill="hold"/>
                                        <p:tgtEl>
                                          <p:spTgt spid="3081"/>
                                        </p:tgtEl>
                                        <p:attrNameLst>
                                          <p:attrName>ppt_w</p:attrName>
                                        </p:attrNameLst>
                                      </p:cBhvr>
                                      <p:tavLst>
                                        <p:tav tm="0">
                                          <p:val>
                                            <p:fltVal val="0"/>
                                          </p:val>
                                        </p:tav>
                                        <p:tav tm="100000">
                                          <p:val>
                                            <p:strVal val="#ppt_w"/>
                                          </p:val>
                                        </p:tav>
                                      </p:tavLst>
                                    </p:anim>
                                    <p:anim calcmode="lin" valueType="num">
                                      <p:cBhvr>
                                        <p:cTn id="12" dur="3000" fill="hold"/>
                                        <p:tgtEl>
                                          <p:spTgt spid="3081"/>
                                        </p:tgtEl>
                                        <p:attrNameLst>
                                          <p:attrName>ppt_h</p:attrName>
                                        </p:attrNameLst>
                                      </p:cBhvr>
                                      <p:tavLst>
                                        <p:tav tm="0">
                                          <p:val>
                                            <p:fltVal val="0"/>
                                          </p:val>
                                        </p:tav>
                                        <p:tav tm="100000">
                                          <p:val>
                                            <p:strVal val="#ppt_h"/>
                                          </p:val>
                                        </p:tav>
                                      </p:tavLst>
                                    </p:anim>
                                    <p:anim calcmode="lin" valueType="num">
                                      <p:cBhvr>
                                        <p:cTn id="13" dur="3000" fill="hold"/>
                                        <p:tgtEl>
                                          <p:spTgt spid="3081"/>
                                        </p:tgtEl>
                                        <p:attrNameLst>
                                          <p:attrName>style.rotation</p:attrName>
                                        </p:attrNameLst>
                                      </p:cBhvr>
                                      <p:tavLst>
                                        <p:tav tm="0">
                                          <p:val>
                                            <p:fltVal val="360"/>
                                          </p:val>
                                        </p:tav>
                                        <p:tav tm="100000">
                                          <p:val>
                                            <p:fltVal val="0"/>
                                          </p:val>
                                        </p:tav>
                                      </p:tavLst>
                                    </p:anim>
                                    <p:animEffect transition="in" filter="fade">
                                      <p:cBhvr>
                                        <p:cTn id="14" dur="3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250825" y="981075"/>
            <a:ext cx="8229600" cy="1143000"/>
          </a:xfrm>
          <a:effectLst>
            <a:outerShdw dist="35921" dir="2700000" algn="ctr" rotWithShape="0">
              <a:schemeClr val="bg2"/>
            </a:outerShdw>
          </a:effectLst>
        </p:spPr>
        <p:txBody>
          <a:bodyPr>
            <a:normAutofit/>
          </a:bodyPr>
          <a:lstStyle/>
          <a:p>
            <a:pPr eaLnBrk="1" hangingPunct="1">
              <a:defRPr/>
            </a:pPr>
            <a:r>
              <a:rPr lang="de-DE" sz="3600" b="1" dirty="0">
                <a:solidFill>
                  <a:srgbClr val="003399"/>
                </a:solidFill>
                <a:effectLst>
                  <a:outerShdw blurRad="38100" dist="38100" dir="2700000" algn="tl">
                    <a:srgbClr val="C0C0C0"/>
                  </a:outerShdw>
                </a:effectLst>
              </a:rPr>
              <a:t>Die Organe der Europäischen Union</a:t>
            </a:r>
          </a:p>
        </p:txBody>
      </p:sp>
      <p:sp>
        <p:nvSpPr>
          <p:cNvPr id="71686" name="Text Box 6"/>
          <p:cNvSpPr txBox="1">
            <a:spLocks noChangeArrowheads="1"/>
          </p:cNvSpPr>
          <p:nvPr/>
        </p:nvSpPr>
        <p:spPr bwMode="auto">
          <a:xfrm>
            <a:off x="3276603" y="1916116"/>
            <a:ext cx="2663825" cy="584775"/>
          </a:xfrm>
          <a:prstGeom prst="rect">
            <a:avLst/>
          </a:prstGeom>
          <a:solidFill>
            <a:schemeClr val="accent1"/>
          </a:solidFill>
          <a:ln w="5397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600" dirty="0"/>
              <a:t>Europäischer Rat</a:t>
            </a:r>
          </a:p>
          <a:p>
            <a:pPr algn="ctr">
              <a:defRPr/>
            </a:pPr>
            <a:r>
              <a:rPr lang="de-DE" sz="1600" dirty="0"/>
              <a:t>(ER)</a:t>
            </a:r>
            <a:endParaRPr lang="en-GB" sz="1600" dirty="0"/>
          </a:p>
        </p:txBody>
      </p:sp>
      <p:sp>
        <p:nvSpPr>
          <p:cNvPr id="71687" name="Text Box 7" descr="eu-flag"/>
          <p:cNvSpPr txBox="1">
            <a:spLocks noChangeArrowheads="1"/>
          </p:cNvSpPr>
          <p:nvPr/>
        </p:nvSpPr>
        <p:spPr bwMode="auto">
          <a:xfrm>
            <a:off x="755651" y="2060579"/>
            <a:ext cx="1944688" cy="646331"/>
          </a:xfrm>
          <a:prstGeom prst="rect">
            <a:avLst/>
          </a:prstGeom>
          <a:blipFill dpi="0" rotWithShape="0">
            <a:blip r:embed="rId3"/>
            <a:srcRect/>
            <a:stretch>
              <a:fillRect/>
            </a:stretch>
          </a:blipFill>
          <a:ln w="57150" cmpd="thinThick">
            <a:solidFill>
              <a:srgbClr val="FFFF00"/>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dirty="0">
                <a:solidFill>
                  <a:schemeClr val="bg1"/>
                </a:solidFill>
              </a:rPr>
              <a:t>Europäisches </a:t>
            </a:r>
          </a:p>
          <a:p>
            <a:pPr algn="ctr">
              <a:defRPr/>
            </a:pPr>
            <a:r>
              <a:rPr lang="de-DE" sz="1200" b="1" dirty="0">
                <a:solidFill>
                  <a:schemeClr val="bg1"/>
                </a:solidFill>
              </a:rPr>
              <a:t>Parlament</a:t>
            </a:r>
          </a:p>
          <a:p>
            <a:pPr algn="ctr">
              <a:defRPr/>
            </a:pPr>
            <a:r>
              <a:rPr lang="de-DE" sz="1200" b="1" dirty="0">
                <a:solidFill>
                  <a:schemeClr val="bg1"/>
                </a:solidFill>
              </a:rPr>
              <a:t>(EP)</a:t>
            </a:r>
            <a:endParaRPr lang="en-GB" sz="1200" b="1" dirty="0">
              <a:solidFill>
                <a:schemeClr val="bg1"/>
              </a:solidFill>
            </a:endParaRPr>
          </a:p>
        </p:txBody>
      </p:sp>
      <p:sp>
        <p:nvSpPr>
          <p:cNvPr id="71688" name="Text Box 8" descr="eu-flag"/>
          <p:cNvSpPr txBox="1">
            <a:spLocks noChangeArrowheads="1"/>
          </p:cNvSpPr>
          <p:nvPr/>
        </p:nvSpPr>
        <p:spPr bwMode="auto">
          <a:xfrm>
            <a:off x="3779841" y="2852742"/>
            <a:ext cx="1728787" cy="646331"/>
          </a:xfrm>
          <a:prstGeom prst="rect">
            <a:avLst/>
          </a:prstGeom>
          <a:blipFill dpi="0" rotWithShape="1">
            <a:blip r:embed="rId3"/>
            <a:srcRect/>
            <a:stretch>
              <a:fillRect/>
            </a:stretch>
          </a:blipFill>
          <a:ln w="57150" cmpd="thickThin">
            <a:solidFill>
              <a:srgbClr val="FFFF00"/>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dirty="0">
                <a:solidFill>
                  <a:schemeClr val="bg1"/>
                </a:solidFill>
              </a:rPr>
              <a:t>Europäische </a:t>
            </a:r>
          </a:p>
          <a:p>
            <a:pPr algn="ctr">
              <a:defRPr/>
            </a:pPr>
            <a:r>
              <a:rPr lang="de-DE" sz="1200" b="1" dirty="0">
                <a:solidFill>
                  <a:schemeClr val="bg1"/>
                </a:solidFill>
              </a:rPr>
              <a:t>Kommission</a:t>
            </a:r>
          </a:p>
          <a:p>
            <a:pPr algn="ctr">
              <a:defRPr/>
            </a:pPr>
            <a:r>
              <a:rPr lang="de-DE" sz="1200" b="1" dirty="0">
                <a:solidFill>
                  <a:schemeClr val="bg1"/>
                </a:solidFill>
              </a:rPr>
              <a:t>(</a:t>
            </a:r>
            <a:r>
              <a:rPr lang="de-DE" sz="1200" b="1" dirty="0" err="1">
                <a:solidFill>
                  <a:schemeClr val="bg1"/>
                </a:solidFill>
              </a:rPr>
              <a:t>EK</a:t>
            </a:r>
            <a:r>
              <a:rPr lang="de-DE" sz="1200" b="1" dirty="0">
                <a:solidFill>
                  <a:schemeClr val="bg1"/>
                </a:solidFill>
              </a:rPr>
              <a:t>)</a:t>
            </a:r>
            <a:endParaRPr lang="en-GB" sz="1200" b="1" dirty="0">
              <a:solidFill>
                <a:schemeClr val="bg1"/>
              </a:solidFill>
            </a:endParaRPr>
          </a:p>
        </p:txBody>
      </p:sp>
      <p:sp>
        <p:nvSpPr>
          <p:cNvPr id="71689" name="Text Box 9" descr="eu-flag"/>
          <p:cNvSpPr txBox="1">
            <a:spLocks noChangeArrowheads="1"/>
          </p:cNvSpPr>
          <p:nvPr/>
        </p:nvSpPr>
        <p:spPr bwMode="auto">
          <a:xfrm>
            <a:off x="6372227" y="2060578"/>
            <a:ext cx="2089151" cy="646331"/>
          </a:xfrm>
          <a:prstGeom prst="rect">
            <a:avLst/>
          </a:prstGeom>
          <a:blipFill dpi="0" rotWithShape="1">
            <a:blip r:embed="rId3"/>
            <a:srcRect/>
            <a:stretch>
              <a:fillRect/>
            </a:stretch>
          </a:blipFill>
          <a:ln w="57150" cmpd="thickThin">
            <a:solidFill>
              <a:srgbClr val="FFFF00"/>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a:solidFill>
                  <a:schemeClr val="bg1"/>
                </a:solidFill>
              </a:rPr>
              <a:t>Rat der Europäischen Union</a:t>
            </a:r>
          </a:p>
          <a:p>
            <a:pPr algn="ctr">
              <a:defRPr/>
            </a:pPr>
            <a:r>
              <a:rPr lang="de-DE" sz="1200" b="1">
                <a:solidFill>
                  <a:schemeClr val="bg1"/>
                </a:solidFill>
              </a:rPr>
              <a:t>(Rat)</a:t>
            </a:r>
            <a:endParaRPr lang="en-GB" sz="1200" b="1">
              <a:solidFill>
                <a:schemeClr val="bg1"/>
              </a:solidFill>
            </a:endParaRPr>
          </a:p>
        </p:txBody>
      </p:sp>
      <p:sp>
        <p:nvSpPr>
          <p:cNvPr id="71690" name="Text Box 10"/>
          <p:cNvSpPr txBox="1">
            <a:spLocks noChangeArrowheads="1"/>
          </p:cNvSpPr>
          <p:nvPr/>
        </p:nvSpPr>
        <p:spPr bwMode="auto">
          <a:xfrm>
            <a:off x="755654" y="2997201"/>
            <a:ext cx="1800225" cy="861774"/>
          </a:xfrm>
          <a:prstGeom prst="rect">
            <a:avLst/>
          </a:prstGeom>
          <a:solidFill>
            <a:schemeClr val="folHlink"/>
          </a:solidFill>
          <a:ln w="9525">
            <a:solidFill>
              <a:srgbClr val="FFFF00"/>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dirty="0">
                <a:solidFill>
                  <a:srgbClr val="000062"/>
                </a:solidFill>
              </a:rPr>
              <a:t>Europäischer</a:t>
            </a:r>
          </a:p>
          <a:p>
            <a:pPr algn="ctr">
              <a:defRPr/>
            </a:pPr>
            <a:r>
              <a:rPr lang="de-DE" sz="1200" b="1" dirty="0">
                <a:solidFill>
                  <a:srgbClr val="000062"/>
                </a:solidFill>
              </a:rPr>
              <a:t>Wirtschafts- und Sozialausschuss</a:t>
            </a:r>
          </a:p>
          <a:p>
            <a:pPr algn="ctr">
              <a:defRPr/>
            </a:pPr>
            <a:r>
              <a:rPr lang="de-DE" sz="1200" b="1" dirty="0">
                <a:solidFill>
                  <a:srgbClr val="000062"/>
                </a:solidFill>
              </a:rPr>
              <a:t>(</a:t>
            </a:r>
            <a:r>
              <a:rPr lang="de-DE" sz="1200" b="1" dirty="0" err="1">
                <a:solidFill>
                  <a:srgbClr val="000062"/>
                </a:solidFill>
              </a:rPr>
              <a:t>EWSA</a:t>
            </a:r>
            <a:r>
              <a:rPr lang="de-DE" sz="1400" b="1" dirty="0">
                <a:solidFill>
                  <a:srgbClr val="000062"/>
                </a:solidFill>
              </a:rPr>
              <a:t>)</a:t>
            </a:r>
            <a:endParaRPr lang="en-GB" sz="1400" b="1" dirty="0">
              <a:solidFill>
                <a:srgbClr val="000062"/>
              </a:solidFill>
            </a:endParaRPr>
          </a:p>
        </p:txBody>
      </p:sp>
      <p:sp>
        <p:nvSpPr>
          <p:cNvPr id="71691" name="Text Box 11"/>
          <p:cNvSpPr txBox="1">
            <a:spLocks noChangeArrowheads="1"/>
          </p:cNvSpPr>
          <p:nvPr/>
        </p:nvSpPr>
        <p:spPr bwMode="auto">
          <a:xfrm>
            <a:off x="3059114" y="3676652"/>
            <a:ext cx="1441451" cy="830997"/>
          </a:xfrm>
          <a:prstGeom prst="rect">
            <a:avLst/>
          </a:prstGeom>
          <a:solidFill>
            <a:srgbClr val="FF6600"/>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a:solidFill>
                  <a:srgbClr val="000062"/>
                </a:solidFill>
              </a:rPr>
              <a:t>Europäischer</a:t>
            </a:r>
          </a:p>
          <a:p>
            <a:pPr algn="ctr">
              <a:defRPr/>
            </a:pPr>
            <a:r>
              <a:rPr lang="de-DE" sz="1200" b="1">
                <a:solidFill>
                  <a:srgbClr val="000062"/>
                </a:solidFill>
              </a:rPr>
              <a:t> Gerichtshof</a:t>
            </a:r>
          </a:p>
          <a:p>
            <a:pPr algn="ctr">
              <a:defRPr/>
            </a:pPr>
            <a:r>
              <a:rPr lang="de-DE" sz="1200" b="1">
                <a:solidFill>
                  <a:srgbClr val="000062"/>
                </a:solidFill>
              </a:rPr>
              <a:t>(EuGH)</a:t>
            </a:r>
          </a:p>
          <a:p>
            <a:pPr algn="ctr">
              <a:defRPr/>
            </a:pPr>
            <a:endParaRPr lang="en-GB" sz="1200" b="1">
              <a:solidFill>
                <a:srgbClr val="000062"/>
              </a:solidFill>
            </a:endParaRPr>
          </a:p>
        </p:txBody>
      </p:sp>
      <p:sp>
        <p:nvSpPr>
          <p:cNvPr id="71692" name="Text Box 12"/>
          <p:cNvSpPr txBox="1">
            <a:spLocks noChangeArrowheads="1"/>
          </p:cNvSpPr>
          <p:nvPr/>
        </p:nvSpPr>
        <p:spPr bwMode="auto">
          <a:xfrm>
            <a:off x="4932366" y="3676652"/>
            <a:ext cx="1368425" cy="830997"/>
          </a:xfrm>
          <a:prstGeom prst="rect">
            <a:avLst/>
          </a:prstGeom>
          <a:solidFill>
            <a:srgbClr val="FF6600"/>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a:solidFill>
                  <a:srgbClr val="000062"/>
                </a:solidFill>
              </a:rPr>
              <a:t>Europäischer</a:t>
            </a:r>
          </a:p>
          <a:p>
            <a:pPr algn="ctr">
              <a:defRPr/>
            </a:pPr>
            <a:r>
              <a:rPr lang="de-DE" sz="1200" b="1">
                <a:solidFill>
                  <a:srgbClr val="000062"/>
                </a:solidFill>
              </a:rPr>
              <a:t>Rechnungshof</a:t>
            </a:r>
          </a:p>
          <a:p>
            <a:pPr algn="ctr">
              <a:defRPr/>
            </a:pPr>
            <a:r>
              <a:rPr lang="de-DE" sz="1200" b="1">
                <a:solidFill>
                  <a:srgbClr val="000062"/>
                </a:solidFill>
              </a:rPr>
              <a:t>(EuRH)</a:t>
            </a:r>
          </a:p>
          <a:p>
            <a:pPr algn="ctr">
              <a:defRPr/>
            </a:pPr>
            <a:endParaRPr lang="en-GB" sz="1200" b="1">
              <a:solidFill>
                <a:srgbClr val="000062"/>
              </a:solidFill>
            </a:endParaRPr>
          </a:p>
        </p:txBody>
      </p:sp>
      <p:sp>
        <p:nvSpPr>
          <p:cNvPr id="71693" name="Text Box 13"/>
          <p:cNvSpPr txBox="1">
            <a:spLocks noChangeArrowheads="1"/>
          </p:cNvSpPr>
          <p:nvPr/>
        </p:nvSpPr>
        <p:spPr bwMode="auto">
          <a:xfrm>
            <a:off x="6877050" y="3068641"/>
            <a:ext cx="1441451" cy="830997"/>
          </a:xfrm>
          <a:prstGeom prst="rect">
            <a:avLst/>
          </a:prstGeom>
          <a:solidFill>
            <a:schemeClr val="folHlink"/>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a:solidFill>
                  <a:srgbClr val="000062"/>
                </a:solidFill>
              </a:rPr>
              <a:t>Ausschuss </a:t>
            </a:r>
          </a:p>
          <a:p>
            <a:pPr algn="ctr">
              <a:defRPr/>
            </a:pPr>
            <a:r>
              <a:rPr lang="de-DE" sz="1200" b="1">
                <a:solidFill>
                  <a:srgbClr val="000062"/>
                </a:solidFill>
              </a:rPr>
              <a:t>der Regionen</a:t>
            </a:r>
          </a:p>
          <a:p>
            <a:pPr algn="ctr">
              <a:defRPr/>
            </a:pPr>
            <a:r>
              <a:rPr lang="de-DE" sz="1200" b="1">
                <a:solidFill>
                  <a:srgbClr val="000062"/>
                </a:solidFill>
              </a:rPr>
              <a:t>(AdR)</a:t>
            </a:r>
          </a:p>
          <a:p>
            <a:pPr algn="ctr">
              <a:defRPr/>
            </a:pPr>
            <a:endParaRPr lang="en-GB" sz="1200" b="1">
              <a:solidFill>
                <a:srgbClr val="000062"/>
              </a:solidFill>
            </a:endParaRPr>
          </a:p>
        </p:txBody>
      </p:sp>
      <p:sp>
        <p:nvSpPr>
          <p:cNvPr id="71694" name="Text Box 14"/>
          <p:cNvSpPr txBox="1">
            <a:spLocks noChangeArrowheads="1"/>
          </p:cNvSpPr>
          <p:nvPr/>
        </p:nvSpPr>
        <p:spPr bwMode="auto">
          <a:xfrm>
            <a:off x="539751" y="4365627"/>
            <a:ext cx="2089151" cy="1384995"/>
          </a:xfrm>
          <a:prstGeom prst="rect">
            <a:avLst/>
          </a:prstGeom>
          <a:solidFill>
            <a:srgbClr val="00CCFF"/>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dirty="0">
                <a:solidFill>
                  <a:srgbClr val="000062"/>
                </a:solidFill>
              </a:rPr>
              <a:t>Europäische Investitionsbank</a:t>
            </a:r>
          </a:p>
          <a:p>
            <a:pPr algn="ctr">
              <a:defRPr/>
            </a:pPr>
            <a:r>
              <a:rPr lang="de-DE" sz="1200" b="1" dirty="0">
                <a:solidFill>
                  <a:srgbClr val="000062"/>
                </a:solidFill>
              </a:rPr>
              <a:t>(</a:t>
            </a:r>
            <a:r>
              <a:rPr lang="de-DE" sz="1200" b="1" dirty="0" err="1">
                <a:solidFill>
                  <a:srgbClr val="000062"/>
                </a:solidFill>
              </a:rPr>
              <a:t>EIB</a:t>
            </a:r>
            <a:r>
              <a:rPr lang="de-DE" sz="1200" b="1" dirty="0">
                <a:solidFill>
                  <a:srgbClr val="000062"/>
                </a:solidFill>
              </a:rPr>
              <a:t>)</a:t>
            </a:r>
          </a:p>
          <a:p>
            <a:pPr algn="ctr">
              <a:defRPr/>
            </a:pPr>
            <a:r>
              <a:rPr lang="de-DE" sz="1200" b="1" dirty="0">
                <a:solidFill>
                  <a:srgbClr val="000062"/>
                </a:solidFill>
              </a:rPr>
              <a:t>---------------------------</a:t>
            </a:r>
          </a:p>
          <a:p>
            <a:pPr algn="ctr">
              <a:defRPr/>
            </a:pPr>
            <a:r>
              <a:rPr lang="de-DE" sz="1200" b="1" dirty="0">
                <a:solidFill>
                  <a:srgbClr val="000062"/>
                </a:solidFill>
              </a:rPr>
              <a:t>Europäischer Investitionsfonds</a:t>
            </a:r>
          </a:p>
          <a:p>
            <a:pPr algn="ctr">
              <a:defRPr/>
            </a:pPr>
            <a:r>
              <a:rPr lang="de-DE" sz="1200" b="1" dirty="0">
                <a:solidFill>
                  <a:srgbClr val="000062"/>
                </a:solidFill>
              </a:rPr>
              <a:t>(</a:t>
            </a:r>
            <a:r>
              <a:rPr lang="de-DE" sz="1200" b="1" dirty="0" err="1">
                <a:solidFill>
                  <a:srgbClr val="000062"/>
                </a:solidFill>
              </a:rPr>
              <a:t>EIF</a:t>
            </a:r>
            <a:r>
              <a:rPr lang="de-DE" sz="1200" b="1" dirty="0">
                <a:solidFill>
                  <a:srgbClr val="000062"/>
                </a:solidFill>
              </a:rPr>
              <a:t>)</a:t>
            </a:r>
            <a:endParaRPr lang="en-GB" sz="1200" b="1" dirty="0">
              <a:solidFill>
                <a:srgbClr val="000062"/>
              </a:solidFill>
            </a:endParaRPr>
          </a:p>
        </p:txBody>
      </p:sp>
      <p:sp>
        <p:nvSpPr>
          <p:cNvPr id="71695" name="Text Box 15"/>
          <p:cNvSpPr txBox="1">
            <a:spLocks noChangeArrowheads="1"/>
          </p:cNvSpPr>
          <p:nvPr/>
        </p:nvSpPr>
        <p:spPr bwMode="auto">
          <a:xfrm>
            <a:off x="3203578" y="4760913"/>
            <a:ext cx="2663825" cy="1046440"/>
          </a:xfrm>
          <a:prstGeom prst="rect">
            <a:avLst/>
          </a:prstGeom>
          <a:solidFill>
            <a:srgbClr val="00CCFF"/>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endParaRPr lang="de-DE" sz="1400" b="1"/>
          </a:p>
          <a:p>
            <a:pPr algn="ctr">
              <a:defRPr/>
            </a:pPr>
            <a:r>
              <a:rPr lang="de-DE" sz="1200" b="1">
                <a:solidFill>
                  <a:srgbClr val="000062"/>
                </a:solidFill>
              </a:rPr>
              <a:t>Dezentrale Gemeinschaftseinrichtungen</a:t>
            </a:r>
          </a:p>
          <a:p>
            <a:pPr algn="ctr">
              <a:defRPr/>
            </a:pPr>
            <a:r>
              <a:rPr lang="de-DE" sz="1200" b="1">
                <a:solidFill>
                  <a:srgbClr val="000062"/>
                </a:solidFill>
              </a:rPr>
              <a:t>(z.B. Europol)</a:t>
            </a:r>
          </a:p>
          <a:p>
            <a:pPr algn="ctr">
              <a:defRPr/>
            </a:pPr>
            <a:endParaRPr lang="en-GB" sz="1200" b="1">
              <a:solidFill>
                <a:srgbClr val="000062"/>
              </a:solidFill>
            </a:endParaRPr>
          </a:p>
        </p:txBody>
      </p:sp>
      <p:sp>
        <p:nvSpPr>
          <p:cNvPr id="71696" name="Text Box 16"/>
          <p:cNvSpPr txBox="1">
            <a:spLocks noChangeArrowheads="1"/>
          </p:cNvSpPr>
          <p:nvPr/>
        </p:nvSpPr>
        <p:spPr bwMode="auto">
          <a:xfrm>
            <a:off x="6443667" y="4365626"/>
            <a:ext cx="2376487" cy="1384995"/>
          </a:xfrm>
          <a:prstGeom prst="rect">
            <a:avLst/>
          </a:prstGeom>
          <a:solidFill>
            <a:srgbClr val="00CCFF"/>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defRPr/>
            </a:pPr>
            <a:r>
              <a:rPr lang="de-DE" sz="1200" b="1">
                <a:solidFill>
                  <a:srgbClr val="000062"/>
                </a:solidFill>
              </a:rPr>
              <a:t>Europäisches System der Zentralbanken</a:t>
            </a:r>
          </a:p>
          <a:p>
            <a:pPr algn="ctr">
              <a:defRPr/>
            </a:pPr>
            <a:r>
              <a:rPr lang="de-DE" sz="1200" b="1">
                <a:solidFill>
                  <a:srgbClr val="000062"/>
                </a:solidFill>
              </a:rPr>
              <a:t>(ESZB)</a:t>
            </a:r>
          </a:p>
          <a:p>
            <a:pPr algn="ctr">
              <a:defRPr/>
            </a:pPr>
            <a:r>
              <a:rPr lang="de-DE" sz="1200" b="1">
                <a:solidFill>
                  <a:srgbClr val="000062"/>
                </a:solidFill>
              </a:rPr>
              <a:t>----------------------------</a:t>
            </a:r>
          </a:p>
          <a:p>
            <a:pPr algn="ctr">
              <a:defRPr/>
            </a:pPr>
            <a:r>
              <a:rPr lang="de-DE" sz="1200" b="1">
                <a:solidFill>
                  <a:srgbClr val="000062"/>
                </a:solidFill>
              </a:rPr>
              <a:t>Europäische Zentralbank</a:t>
            </a:r>
          </a:p>
          <a:p>
            <a:pPr algn="ctr">
              <a:defRPr/>
            </a:pPr>
            <a:r>
              <a:rPr lang="de-DE" sz="1200" b="1">
                <a:solidFill>
                  <a:srgbClr val="000062"/>
                </a:solidFill>
              </a:rPr>
              <a:t>(EZB)</a:t>
            </a:r>
          </a:p>
          <a:p>
            <a:pPr algn="ctr">
              <a:defRPr/>
            </a:pPr>
            <a:endParaRPr lang="en-GB" sz="1200" b="1">
              <a:solidFill>
                <a:srgbClr val="000062"/>
              </a:solidFill>
            </a:endParaRPr>
          </a:p>
        </p:txBody>
      </p:sp>
      <p:sp>
        <p:nvSpPr>
          <p:cNvPr id="14350" name="Text Box 17"/>
          <p:cNvSpPr txBox="1">
            <a:spLocks noChangeArrowheads="1"/>
          </p:cNvSpPr>
          <p:nvPr/>
        </p:nvSpPr>
        <p:spPr bwMode="auto">
          <a:xfrm>
            <a:off x="1258888" y="6092829"/>
            <a:ext cx="724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solidFill>
                  <a:srgbClr val="000000"/>
                </a:solidFill>
                <a:latin typeface="Calibri" panose="020F0502020204030204" pitchFamily="34" charset="0"/>
              </a:rPr>
              <a:t>Organe</a:t>
            </a:r>
            <a:endParaRPr lang="en-GB" altLang="de-DE" sz="1400" b="1">
              <a:solidFill>
                <a:srgbClr val="000000"/>
              </a:solidFill>
              <a:latin typeface="Calibri" panose="020F0502020204030204" pitchFamily="34" charset="0"/>
            </a:endParaRPr>
          </a:p>
        </p:txBody>
      </p:sp>
      <p:sp>
        <p:nvSpPr>
          <p:cNvPr id="14351" name="Text Box 18"/>
          <p:cNvSpPr txBox="1">
            <a:spLocks noChangeArrowheads="1"/>
          </p:cNvSpPr>
          <p:nvPr/>
        </p:nvSpPr>
        <p:spPr bwMode="auto">
          <a:xfrm>
            <a:off x="3348041" y="6092826"/>
            <a:ext cx="228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solidFill>
                  <a:srgbClr val="000000"/>
                </a:solidFill>
                <a:latin typeface="Calibri" panose="020F0502020204030204" pitchFamily="34" charset="0"/>
              </a:rPr>
              <a:t>Beratende Ausschüsse</a:t>
            </a:r>
            <a:endParaRPr lang="en-GB" altLang="de-DE" sz="1400" b="1">
              <a:solidFill>
                <a:srgbClr val="000000"/>
              </a:solidFill>
              <a:latin typeface="Calibri" panose="020F0502020204030204" pitchFamily="34" charset="0"/>
            </a:endParaRPr>
          </a:p>
        </p:txBody>
      </p:sp>
      <p:sp>
        <p:nvSpPr>
          <p:cNvPr id="14352" name="Text Box 19"/>
          <p:cNvSpPr txBox="1">
            <a:spLocks noChangeArrowheads="1"/>
          </p:cNvSpPr>
          <p:nvPr/>
        </p:nvSpPr>
        <p:spPr bwMode="auto">
          <a:xfrm>
            <a:off x="6084891" y="6092829"/>
            <a:ext cx="25235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solidFill>
                  <a:srgbClr val="000000"/>
                </a:solidFill>
                <a:latin typeface="Calibri" panose="020F0502020204030204" pitchFamily="34" charset="0"/>
              </a:rPr>
              <a:t>Einrichtungen mit Sonderstatus</a:t>
            </a:r>
            <a:endParaRPr lang="en-GB" altLang="de-DE" sz="1400" b="1">
              <a:solidFill>
                <a:srgbClr val="000000"/>
              </a:solidFill>
              <a:latin typeface="Calibri" panose="020F0502020204030204" pitchFamily="34" charset="0"/>
            </a:endParaRPr>
          </a:p>
        </p:txBody>
      </p:sp>
      <p:pic>
        <p:nvPicPr>
          <p:cNvPr id="14353"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704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68315" y="2133602"/>
            <a:ext cx="4691063" cy="4525963"/>
          </a:xfrm>
        </p:spPr>
        <p:txBody>
          <a:bodyPr/>
          <a:lstStyle/>
          <a:p>
            <a:pPr eaLnBrk="1" hangingPunct="1">
              <a:lnSpc>
                <a:spcPct val="90000"/>
              </a:lnSpc>
            </a:pPr>
            <a:r>
              <a:rPr lang="de-DE" altLang="de-DE" sz="2400" b="1" dirty="0"/>
              <a:t>Staats- und Regierungschefs der 28 Mitgliedstaaten und Präsident der Europäischen Kommission </a:t>
            </a:r>
          </a:p>
          <a:p>
            <a:pPr eaLnBrk="1" hangingPunct="1">
              <a:lnSpc>
                <a:spcPct val="90000"/>
              </a:lnSpc>
            </a:pPr>
            <a:r>
              <a:rPr lang="de-DE" altLang="de-DE" sz="2400" dirty="0"/>
              <a:t>legt als oberstes politisches Entscheidungsgremium die </a:t>
            </a:r>
            <a:r>
              <a:rPr lang="de-DE" altLang="de-DE" sz="2400" b="1" dirty="0"/>
              <a:t>Leitlinien der EU</a:t>
            </a:r>
            <a:r>
              <a:rPr lang="de-DE" altLang="de-DE" sz="2400" dirty="0"/>
              <a:t> fest</a:t>
            </a:r>
          </a:p>
          <a:p>
            <a:pPr eaLnBrk="1" hangingPunct="1">
              <a:lnSpc>
                <a:spcPct val="90000"/>
              </a:lnSpc>
            </a:pPr>
            <a:r>
              <a:rPr lang="de-DE" altLang="de-DE" sz="2400" dirty="0"/>
              <a:t>tritt viermal im Jahr zusammen</a:t>
            </a:r>
          </a:p>
          <a:p>
            <a:pPr eaLnBrk="1" hangingPunct="1">
              <a:lnSpc>
                <a:spcPct val="90000"/>
              </a:lnSpc>
            </a:pPr>
            <a:r>
              <a:rPr lang="de-DE" altLang="de-DE" sz="2400" dirty="0"/>
              <a:t>als „Gipfeltreffen“ im Mittelpunkt der Medien</a:t>
            </a:r>
          </a:p>
          <a:p>
            <a:pPr eaLnBrk="1" hangingPunct="1">
              <a:lnSpc>
                <a:spcPct val="90000"/>
              </a:lnSpc>
            </a:pPr>
            <a:endParaRPr lang="de-DE" altLang="de-DE" sz="2400" dirty="0"/>
          </a:p>
        </p:txBody>
      </p:sp>
      <p:pic>
        <p:nvPicPr>
          <p:cNvPr id="18435" name="Picture 4" descr="Der Euriopäische 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4" y="2492376"/>
            <a:ext cx="3816351" cy="25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idx="4294967295"/>
          </p:nvPr>
        </p:nvSpPr>
        <p:spPr>
          <a:xfrm>
            <a:off x="468313" y="692151"/>
            <a:ext cx="8229600" cy="1143000"/>
          </a:xfrm>
          <a:effectLst>
            <a:outerShdw dist="35921" dir="2700000" algn="ctr" rotWithShape="0">
              <a:schemeClr val="bg2"/>
            </a:outerShdw>
          </a:effectLst>
        </p:spPr>
        <p:txBody>
          <a:bodyPr>
            <a:normAutofit/>
          </a:bodyPr>
          <a:lstStyle/>
          <a:p>
            <a:pPr eaLnBrk="1" hangingPunct="1">
              <a:defRPr/>
            </a:pPr>
            <a:r>
              <a:rPr lang="de-DE" sz="4000" b="1" dirty="0">
                <a:solidFill>
                  <a:srgbClr val="003399"/>
                </a:solidFill>
                <a:effectLst>
                  <a:outerShdw blurRad="38100" dist="38100" dir="2700000" algn="tl">
                    <a:srgbClr val="C0C0C0"/>
                  </a:outerShdw>
                </a:effectLst>
              </a:rPr>
              <a:t>Der Europäische Rat</a:t>
            </a:r>
          </a:p>
        </p:txBody>
      </p:sp>
    </p:spTree>
    <p:extLst>
      <p:ext uri="{BB962C8B-B14F-4D97-AF65-F5344CB8AC3E}">
        <p14:creationId xmlns:p14="http://schemas.microsoft.com/office/powerpoint/2010/main" val="2609597917"/>
      </p:ext>
    </p:extLst>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a:extLst>
              <a:ext uri="{FF2B5EF4-FFF2-40B4-BE49-F238E27FC236}">
                <a16:creationId xmlns="" xmlns:a16="http://schemas.microsoft.com/office/drawing/2014/main" id="{AD78945E-33DC-43BA-A89F-8E85C260F706}"/>
              </a:ext>
            </a:extLst>
          </p:cNvPr>
          <p:cNvSpPr>
            <a:spLocks noChangeArrowheads="1"/>
          </p:cNvSpPr>
          <p:nvPr/>
        </p:nvSpPr>
        <p:spPr bwMode="auto">
          <a:xfrm>
            <a:off x="395288"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de-DE" altLang="de-DE" sz="3200" b="1" dirty="0">
                <a:solidFill>
                  <a:schemeClr val="accent2"/>
                </a:solidFill>
                <a:effectLst>
                  <a:outerShdw blurRad="38100" dist="38100" dir="2700000" algn="tl">
                    <a:srgbClr val="C0C0C0"/>
                  </a:outerShdw>
                </a:effectLst>
              </a:rPr>
              <a:t>Der Rat der EU (Ministerrat)</a:t>
            </a:r>
          </a:p>
        </p:txBody>
      </p:sp>
      <p:pic>
        <p:nvPicPr>
          <p:cNvPr id="61450" name="Picture 10" descr="Sitz des Ministerrates in Brüssel">
            <a:extLst>
              <a:ext uri="{FF2B5EF4-FFF2-40B4-BE49-F238E27FC236}">
                <a16:creationId xmlns="" xmlns:a16="http://schemas.microsoft.com/office/drawing/2014/main" id="{DEEB25D2-3AC5-40C7-A222-7963FE2623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4" y="1862138"/>
            <a:ext cx="2952751"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1">
            <a:extLst>
              <a:ext uri="{FF2B5EF4-FFF2-40B4-BE49-F238E27FC236}">
                <a16:creationId xmlns="" xmlns:a16="http://schemas.microsoft.com/office/drawing/2014/main" id="{F2AD1B1B-5D99-464A-85AA-759447C27D85}"/>
              </a:ext>
            </a:extLst>
          </p:cNvPr>
          <p:cNvSpPr>
            <a:spLocks noChangeArrowheads="1"/>
          </p:cNvSpPr>
          <p:nvPr/>
        </p:nvSpPr>
        <p:spPr bwMode="auto">
          <a:xfrm>
            <a:off x="539751" y="2205042"/>
            <a:ext cx="82296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de-DE" altLang="de-DE" sz="2400">
                <a:solidFill>
                  <a:schemeClr val="accent2"/>
                </a:solidFill>
              </a:rPr>
              <a:t>vertritt die Interessen der</a:t>
            </a:r>
            <a:br>
              <a:rPr lang="de-DE" altLang="de-DE" sz="2400">
                <a:solidFill>
                  <a:schemeClr val="accent2"/>
                </a:solidFill>
              </a:rPr>
            </a:br>
            <a:r>
              <a:rPr lang="de-DE" altLang="de-DE" sz="2400">
                <a:solidFill>
                  <a:schemeClr val="accent2"/>
                </a:solidFill>
              </a:rPr>
              <a:t>einzelnen </a:t>
            </a:r>
            <a:r>
              <a:rPr lang="de-DE" altLang="de-DE" sz="2400" b="1">
                <a:solidFill>
                  <a:schemeClr val="accent2"/>
                </a:solidFill>
              </a:rPr>
              <a:t>Mitgliedstaaten</a:t>
            </a:r>
          </a:p>
          <a:p>
            <a:pPr eaLnBrk="1" hangingPunct="1"/>
            <a:r>
              <a:rPr lang="de-DE" altLang="de-DE" sz="2400">
                <a:solidFill>
                  <a:schemeClr val="accent2"/>
                </a:solidFill>
              </a:rPr>
              <a:t>tritt in neun unterschiedlichen</a:t>
            </a:r>
            <a:br>
              <a:rPr lang="de-DE" altLang="de-DE" sz="2400">
                <a:solidFill>
                  <a:schemeClr val="accent2"/>
                </a:solidFill>
              </a:rPr>
            </a:br>
            <a:r>
              <a:rPr lang="de-DE" altLang="de-DE" sz="2400">
                <a:solidFill>
                  <a:schemeClr val="accent2"/>
                </a:solidFill>
              </a:rPr>
              <a:t>Formationen zusammen</a:t>
            </a:r>
          </a:p>
          <a:p>
            <a:pPr eaLnBrk="1" hangingPunct="1"/>
            <a:r>
              <a:rPr lang="de-DE" altLang="de-DE" sz="2400">
                <a:solidFill>
                  <a:schemeClr val="accent2"/>
                </a:solidFill>
              </a:rPr>
              <a:t>Übt Legislativgewalt</a:t>
            </a:r>
            <a:br>
              <a:rPr lang="de-DE" altLang="de-DE" sz="2400">
                <a:solidFill>
                  <a:schemeClr val="accent2"/>
                </a:solidFill>
              </a:rPr>
            </a:br>
            <a:r>
              <a:rPr lang="de-DE" altLang="de-DE" sz="2400">
                <a:solidFill>
                  <a:schemeClr val="accent2"/>
                </a:solidFill>
              </a:rPr>
              <a:t>zusammen mit dem Parlament aus</a:t>
            </a:r>
          </a:p>
          <a:p>
            <a:pPr eaLnBrk="1" hangingPunct="1"/>
            <a:r>
              <a:rPr lang="de-DE" altLang="de-DE" sz="2400">
                <a:solidFill>
                  <a:schemeClr val="accent2"/>
                </a:solidFill>
              </a:rPr>
              <a:t>ist das Gremium mit der größten Entscheidungsbefugnis</a:t>
            </a:r>
          </a:p>
          <a:p>
            <a:pPr eaLnBrk="1" hangingPunct="1"/>
            <a:r>
              <a:rPr lang="de-DE" altLang="de-DE" sz="2400">
                <a:solidFill>
                  <a:schemeClr val="accent2"/>
                </a:solidFill>
              </a:rPr>
              <a:t>die </a:t>
            </a:r>
            <a:r>
              <a:rPr lang="de-DE" altLang="de-DE" sz="2400" b="1">
                <a:solidFill>
                  <a:schemeClr val="accent2"/>
                </a:solidFill>
              </a:rPr>
              <a:t>Länder haben je nach Größe unterschiedliches Stimmrecht</a:t>
            </a:r>
          </a:p>
        </p:txBody>
      </p:sp>
      <p:pic>
        <p:nvPicPr>
          <p:cNvPr id="22533" name="Picture 21" descr="C:\Users\KerstinundMichael\Pictures\Logos\KopfEIZNeu_bearbeitet-1.jpg">
            <a:extLst>
              <a:ext uri="{FF2B5EF4-FFF2-40B4-BE49-F238E27FC236}">
                <a16:creationId xmlns="" xmlns:a16="http://schemas.microsoft.com/office/drawing/2014/main" id="{F9D83FFB-85E3-4609-A61D-B186E8081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20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61450"/>
                                        </p:tgtEl>
                                        <p:attrNameLst>
                                          <p:attrName>style.visibility</p:attrName>
                                        </p:attrNameLst>
                                      </p:cBhvr>
                                      <p:to>
                                        <p:strVal val="visible"/>
                                      </p:to>
                                    </p:set>
                                    <p:anim calcmode="lin" valueType="num">
                                      <p:cBhvr additive="base">
                                        <p:cTn id="7" dur="1000" fill="hold"/>
                                        <p:tgtEl>
                                          <p:spTgt spid="61450"/>
                                        </p:tgtEl>
                                        <p:attrNameLst>
                                          <p:attrName>ppt_x</p:attrName>
                                        </p:attrNameLst>
                                      </p:cBhvr>
                                      <p:tavLst>
                                        <p:tav tm="0">
                                          <p:val>
                                            <p:strVal val="#ppt_x"/>
                                          </p:val>
                                        </p:tav>
                                        <p:tav tm="100000">
                                          <p:val>
                                            <p:strVal val="#ppt_x"/>
                                          </p:val>
                                        </p:tav>
                                      </p:tavLst>
                                    </p:anim>
                                    <p:anim calcmode="lin" valueType="num">
                                      <p:cBhvr additive="base">
                                        <p:cTn id="8" dur="1000" fill="hold"/>
                                        <p:tgtEl>
                                          <p:spTgt spid="61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a:extLst>
              <a:ext uri="{FF2B5EF4-FFF2-40B4-BE49-F238E27FC236}">
                <a16:creationId xmlns="" xmlns:a16="http://schemas.microsoft.com/office/drawing/2014/main" id="{CD40C6FC-C745-42EB-BFAF-447A5701CF77}"/>
              </a:ext>
            </a:extLst>
          </p:cNvPr>
          <p:cNvSpPr>
            <a:spLocks noChangeArrowheads="1"/>
          </p:cNvSpPr>
          <p:nvPr/>
        </p:nvSpPr>
        <p:spPr bwMode="auto">
          <a:xfrm>
            <a:off x="395290" y="917575"/>
            <a:ext cx="4968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de-DE" altLang="de-DE" sz="3200" b="1" dirty="0">
                <a:solidFill>
                  <a:schemeClr val="accent2"/>
                </a:solidFill>
                <a:effectLst>
                  <a:outerShdw blurRad="38100" dist="38100" dir="2700000" algn="tl">
                    <a:srgbClr val="C0C0C0"/>
                  </a:outerShdw>
                </a:effectLst>
              </a:rPr>
              <a:t>Stimmen im Rat der EU</a:t>
            </a:r>
          </a:p>
        </p:txBody>
      </p:sp>
      <p:sp>
        <p:nvSpPr>
          <p:cNvPr id="24579" name="Rectangle 3">
            <a:extLst>
              <a:ext uri="{FF2B5EF4-FFF2-40B4-BE49-F238E27FC236}">
                <a16:creationId xmlns="" xmlns:a16="http://schemas.microsoft.com/office/drawing/2014/main" id="{CFC79F10-A689-4DB0-8EA4-515A29DF30F8}"/>
              </a:ext>
            </a:extLst>
          </p:cNvPr>
          <p:cNvSpPr>
            <a:spLocks noChangeArrowheads="1"/>
          </p:cNvSpPr>
          <p:nvPr/>
        </p:nvSpPr>
        <p:spPr bwMode="auto">
          <a:xfrm>
            <a:off x="468313" y="1916114"/>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de-DE" altLang="de-DE" sz="2400"/>
              <a:t>Die Stimmenverteilung richtet sich </a:t>
            </a:r>
            <a:r>
              <a:rPr lang="de-DE" altLang="de-DE" sz="2400" b="1"/>
              <a:t>grob</a:t>
            </a:r>
            <a:r>
              <a:rPr lang="de-DE" altLang="de-DE" sz="2400"/>
              <a:t> nach der Bevölkerungszahl der Mitgliedstaaten</a:t>
            </a:r>
          </a:p>
          <a:p>
            <a:pPr eaLnBrk="1" hangingPunct="1">
              <a:lnSpc>
                <a:spcPct val="70000"/>
              </a:lnSpc>
            </a:pPr>
            <a:endParaRPr lang="de-DE" altLang="de-DE" sz="2400"/>
          </a:p>
          <a:p>
            <a:pPr eaLnBrk="1" hangingPunct="1">
              <a:lnSpc>
                <a:spcPct val="90000"/>
              </a:lnSpc>
            </a:pPr>
            <a:r>
              <a:rPr lang="de-DE" altLang="de-DE" sz="2400"/>
              <a:t>Unterschiedliche Abstimmungsverfahren:</a:t>
            </a:r>
            <a:br>
              <a:rPr lang="de-DE" altLang="de-DE" sz="2400"/>
            </a:br>
            <a:r>
              <a:rPr lang="de-DE" altLang="de-DE" sz="2400"/>
              <a:t>Qualifizierte Mehrheit, Einstimmigkeit</a:t>
            </a:r>
          </a:p>
          <a:p>
            <a:pPr eaLnBrk="1" hangingPunct="1">
              <a:lnSpc>
                <a:spcPct val="70000"/>
              </a:lnSpc>
            </a:pPr>
            <a:endParaRPr lang="de-DE" altLang="de-DE" sz="2400"/>
          </a:p>
          <a:p>
            <a:pPr eaLnBrk="1" hangingPunct="1">
              <a:lnSpc>
                <a:spcPct val="90000"/>
              </a:lnSpc>
            </a:pPr>
            <a:r>
              <a:rPr lang="de-DE" altLang="de-DE" sz="2400"/>
              <a:t>Einfache Mehrheit </a:t>
            </a:r>
          </a:p>
          <a:p>
            <a:pPr eaLnBrk="1" hangingPunct="1">
              <a:lnSpc>
                <a:spcPct val="70000"/>
              </a:lnSpc>
              <a:buFontTx/>
              <a:buNone/>
            </a:pPr>
            <a:r>
              <a:rPr lang="de-DE" altLang="de-DE" sz="2400"/>
              <a:t>	255 von 345 Stimmen  </a:t>
            </a:r>
          </a:p>
          <a:p>
            <a:pPr eaLnBrk="1" hangingPunct="1">
              <a:lnSpc>
                <a:spcPct val="90000"/>
              </a:lnSpc>
              <a:buFontTx/>
              <a:buNone/>
            </a:pPr>
            <a:endParaRPr lang="de-DE" altLang="de-DE" sz="2400"/>
          </a:p>
        </p:txBody>
      </p:sp>
      <p:graphicFrame>
        <p:nvGraphicFramePr>
          <p:cNvPr id="51248" name="Group 48">
            <a:extLst>
              <a:ext uri="{FF2B5EF4-FFF2-40B4-BE49-F238E27FC236}">
                <a16:creationId xmlns="" xmlns:a16="http://schemas.microsoft.com/office/drawing/2014/main" id="{9AE3BC53-E6B3-4BF4-BE21-ED9403048C1D}"/>
              </a:ext>
            </a:extLst>
          </p:cNvPr>
          <p:cNvGraphicFramePr>
            <a:graphicFrameLocks noGrp="1"/>
          </p:cNvGraphicFramePr>
          <p:nvPr/>
        </p:nvGraphicFramePr>
        <p:xfrm>
          <a:off x="4427541" y="1773239"/>
          <a:ext cx="4465638" cy="5115032"/>
        </p:xfrm>
        <a:graphic>
          <a:graphicData uri="http://schemas.openxmlformats.org/drawingml/2006/table">
            <a:tbl>
              <a:tblPr/>
              <a:tblGrid>
                <a:gridCol w="1400175">
                  <a:extLst>
                    <a:ext uri="{9D8B030D-6E8A-4147-A177-3AD203B41FA5}">
                      <a16:colId xmlns="" xmlns:a16="http://schemas.microsoft.com/office/drawing/2014/main" val="20000"/>
                    </a:ext>
                  </a:extLst>
                </a:gridCol>
                <a:gridCol w="3065463">
                  <a:extLst>
                    <a:ext uri="{9D8B030D-6E8A-4147-A177-3AD203B41FA5}">
                      <a16:colId xmlns="" xmlns:a16="http://schemas.microsoft.com/office/drawing/2014/main" val="20001"/>
                    </a:ext>
                  </a:extLst>
                </a:gridCol>
              </a:tblGrid>
              <a:tr h="3759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1" i="0" u="none" strike="noStrike" cap="none" normalizeH="0" baseline="0">
                          <a:ln>
                            <a:noFill/>
                          </a:ln>
                          <a:solidFill>
                            <a:schemeClr val="tx1"/>
                          </a:solidFill>
                          <a:effectLst/>
                          <a:latin typeface="Arial" panose="020B0604020202020204" pitchFamily="34" charset="0"/>
                        </a:rPr>
                        <a:t>Stimmen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900" b="1" i="0" u="none" strike="noStrike" cap="none" normalizeH="0" baseline="0">
                          <a:ln>
                            <a:noFill/>
                          </a:ln>
                          <a:solidFill>
                            <a:schemeClr val="tx1"/>
                          </a:solidFill>
                          <a:effectLst/>
                          <a:latin typeface="Arial" panose="020B0604020202020204" pitchFamily="34" charset="0"/>
                        </a:rPr>
                        <a:t>Staaten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80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3</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Malta</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91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4</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Luxemburg, Zypern, Estland, Slowenien, Lettland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12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7</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Litauen, Irland, Finnland, Dänemark, Slowakei, Kroatien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91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10</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Österreich, Schweden, Bulgarien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229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12</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Portugal, Ungarn, Belgien, Tschechische Republik, Griechenland</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780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13</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Niederlande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780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14</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Rumänien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780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27</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Polen, Spanien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5791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29</a:t>
                      </a: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Italien, Frankreich, Vereinigtes  Königreich, Deutschland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pic>
        <p:nvPicPr>
          <p:cNvPr id="24615" name="Picture 21" descr="C:\Users\KerstinundMichael\Pictures\Logos\KopfEIZNeu_bearbeitet-1.jpg">
            <a:extLst>
              <a:ext uri="{FF2B5EF4-FFF2-40B4-BE49-F238E27FC236}">
                <a16:creationId xmlns="" xmlns:a16="http://schemas.microsoft.com/office/drawing/2014/main" id="{E309409A-1D8C-4B59-A302-CDE52FDA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38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44515" y="763500"/>
            <a:ext cx="8229600" cy="1143000"/>
          </a:xfrm>
          <a:effectLst>
            <a:outerShdw dist="35921" dir="2700000" algn="ctr" rotWithShape="0">
              <a:schemeClr val="bg2"/>
            </a:outerShdw>
          </a:effectLst>
        </p:spPr>
        <p:txBody>
          <a:bodyPr/>
          <a:lstStyle/>
          <a:p>
            <a:pPr eaLnBrk="1" hangingPunct="1"/>
            <a:r>
              <a:rPr lang="de-DE" altLang="de-DE" sz="4000" b="1" dirty="0">
                <a:solidFill>
                  <a:srgbClr val="003399"/>
                </a:solidFill>
              </a:rPr>
              <a:t>Stimmen im Rat ohne UK</a:t>
            </a:r>
          </a:p>
        </p:txBody>
      </p:sp>
      <p:sp>
        <p:nvSpPr>
          <p:cNvPr id="21507" name="Rectangle 3"/>
          <p:cNvSpPr>
            <a:spLocks noGrp="1" noChangeArrowheads="1"/>
          </p:cNvSpPr>
          <p:nvPr>
            <p:ph type="body" sz="half" idx="4294967295"/>
          </p:nvPr>
        </p:nvSpPr>
        <p:spPr>
          <a:xfrm>
            <a:off x="468313" y="1916114"/>
            <a:ext cx="4038600" cy="4525963"/>
          </a:xfrm>
        </p:spPr>
        <p:txBody>
          <a:bodyPr/>
          <a:lstStyle/>
          <a:p>
            <a:pPr eaLnBrk="1" hangingPunct="1">
              <a:lnSpc>
                <a:spcPct val="90000"/>
              </a:lnSpc>
            </a:pPr>
            <a:r>
              <a:rPr lang="de-DE" altLang="de-DE" sz="2000" b="1" dirty="0"/>
              <a:t>Unterschiedliche Abstimmungsverfahren: Rat entscheidet einstimmig , in Verfahrensfragen mit einfacher Mehrheit</a:t>
            </a:r>
          </a:p>
          <a:p>
            <a:pPr eaLnBrk="1" hangingPunct="1">
              <a:lnSpc>
                <a:spcPct val="90000"/>
              </a:lnSpc>
              <a:buFontTx/>
              <a:buNone/>
            </a:pPr>
            <a:endParaRPr lang="de-DE" altLang="de-DE" sz="2000" b="1" dirty="0"/>
          </a:p>
          <a:p>
            <a:pPr eaLnBrk="1" hangingPunct="1">
              <a:lnSpc>
                <a:spcPct val="90000"/>
              </a:lnSpc>
            </a:pPr>
            <a:r>
              <a:rPr lang="de-DE" altLang="de-DE" sz="2000" b="1" dirty="0"/>
              <a:t>Einfache Mehrheit </a:t>
            </a:r>
          </a:p>
          <a:p>
            <a:pPr eaLnBrk="1" hangingPunct="1">
              <a:lnSpc>
                <a:spcPct val="90000"/>
              </a:lnSpc>
              <a:buFontTx/>
              <a:buNone/>
            </a:pPr>
            <a:r>
              <a:rPr lang="de-DE" altLang="de-DE" sz="2000" b="1" dirty="0"/>
              <a:t>	226 von 316 Stimmen  </a:t>
            </a:r>
          </a:p>
          <a:p>
            <a:pPr eaLnBrk="1" hangingPunct="1">
              <a:lnSpc>
                <a:spcPct val="90000"/>
              </a:lnSpc>
              <a:buFontTx/>
              <a:buNone/>
            </a:pPr>
            <a:endParaRPr lang="de-DE" altLang="de-DE" sz="2000" b="1" dirty="0"/>
          </a:p>
          <a:p>
            <a:pPr eaLnBrk="1" hangingPunct="1">
              <a:lnSpc>
                <a:spcPct val="90000"/>
              </a:lnSpc>
            </a:pPr>
            <a:r>
              <a:rPr lang="de-DE" altLang="de-DE" sz="2000" b="1" dirty="0"/>
              <a:t>Die Stimmenverteilung richtet sich grob nach der Bevölkerungszahl der Mitgliedstaaten, wobei die kleinen Staaten proportional bevorzugt sind.</a:t>
            </a:r>
          </a:p>
        </p:txBody>
      </p:sp>
      <p:graphicFrame>
        <p:nvGraphicFramePr>
          <p:cNvPr id="97323" name="Group 43"/>
          <p:cNvGraphicFramePr>
            <a:graphicFrameLocks noGrp="1"/>
          </p:cNvGraphicFramePr>
          <p:nvPr>
            <p:ph sz="half" idx="4294967295"/>
            <p:extLst/>
          </p:nvPr>
        </p:nvGraphicFramePr>
        <p:xfrm>
          <a:off x="4427541" y="1773243"/>
          <a:ext cx="4465638" cy="5080665"/>
        </p:xfrm>
        <a:graphic>
          <a:graphicData uri="http://schemas.openxmlformats.org/drawingml/2006/table">
            <a:tbl>
              <a:tblPr/>
              <a:tblGrid>
                <a:gridCol w="1400175">
                  <a:extLst>
                    <a:ext uri="{9D8B030D-6E8A-4147-A177-3AD203B41FA5}">
                      <a16:colId xmlns="" xmlns:a16="http://schemas.microsoft.com/office/drawing/2014/main" val="20000"/>
                    </a:ext>
                  </a:extLst>
                </a:gridCol>
                <a:gridCol w="3065463">
                  <a:extLst>
                    <a:ext uri="{9D8B030D-6E8A-4147-A177-3AD203B41FA5}">
                      <a16:colId xmlns="" xmlns:a16="http://schemas.microsoft.com/office/drawing/2014/main" val="20001"/>
                    </a:ext>
                  </a:extLst>
                </a:gridCol>
              </a:tblGrid>
              <a:tr h="3759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1" i="0" u="none" strike="noStrike" cap="none" normalizeH="0" baseline="0" dirty="0">
                          <a:ln>
                            <a:noFill/>
                          </a:ln>
                          <a:solidFill>
                            <a:schemeClr val="tx1"/>
                          </a:solidFill>
                          <a:effectLst/>
                          <a:latin typeface="Arial" panose="020B0604020202020204" pitchFamily="34" charset="0"/>
                        </a:rPr>
                        <a:t>Stimmen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900" b="1" i="0" u="none" strike="noStrike" cap="none" normalizeH="0" baseline="0">
                          <a:ln>
                            <a:noFill/>
                          </a:ln>
                          <a:solidFill>
                            <a:schemeClr val="tx1"/>
                          </a:solidFill>
                          <a:effectLst/>
                          <a:latin typeface="Arial" panose="020B0604020202020204" pitchFamily="34" charset="0"/>
                        </a:rPr>
                        <a:t>Staaten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59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Malta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042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Luxemburg, Zypern, Estland, Slowenien, Lettland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0735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Litauen, Irland, Finnland, Dänemark, Slowakei, Kroatien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9042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Österreich, Schweden, Bulgarien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3901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Portugal, Ungarn, Belgien, Tschechische Republik, Griechenland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759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Niederlande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759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14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Rumänien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759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a:ln>
                            <a:noFill/>
                          </a:ln>
                          <a:solidFill>
                            <a:schemeClr val="tx1"/>
                          </a:solidFill>
                          <a:effectLst/>
                          <a:latin typeface="Arial" panose="020B0604020202020204" pitchFamily="34" charset="0"/>
                        </a:rPr>
                        <a:t>27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rPr>
                        <a:t>Polen, Spanien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54842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900" b="0" i="0" u="none" strike="noStrike" cap="none" normalizeH="0" baseline="0" dirty="0">
                          <a:ln>
                            <a:noFill/>
                          </a:ln>
                          <a:solidFill>
                            <a:schemeClr val="tx1"/>
                          </a:solidFill>
                          <a:effectLst/>
                          <a:latin typeface="Arial" panose="020B0604020202020204" pitchFamily="34" charset="0"/>
                        </a:rPr>
                        <a:t>29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Italien, Frankreich, Deutschland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pic>
        <p:nvPicPr>
          <p:cNvPr id="21543"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878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Sitz der EU-Kom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6" y="2347917"/>
            <a:ext cx="3887788"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1115617" y="1050927"/>
            <a:ext cx="6699270" cy="646331"/>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de-DE" sz="3600" b="1" dirty="0">
                <a:solidFill>
                  <a:srgbClr val="003399"/>
                </a:solidFill>
              </a:rPr>
              <a:t>Die Europäische Kommission</a:t>
            </a:r>
          </a:p>
        </p:txBody>
      </p:sp>
      <p:sp>
        <p:nvSpPr>
          <p:cNvPr id="29700" name="Rectangle 7"/>
          <p:cNvSpPr>
            <a:spLocks noChangeArrowheads="1"/>
          </p:cNvSpPr>
          <p:nvPr/>
        </p:nvSpPr>
        <p:spPr bwMode="auto">
          <a:xfrm>
            <a:off x="611188" y="1844677"/>
            <a:ext cx="457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2000" dirty="0">
                <a:latin typeface="+mn-lt"/>
              </a:rPr>
              <a:t> wahrt und vertritt die Interessen der  </a:t>
            </a:r>
            <a:r>
              <a:rPr lang="de-DE" altLang="de-DE" sz="2000" b="1" dirty="0">
                <a:latin typeface="+mn-lt"/>
              </a:rPr>
              <a:t>gesamten EU</a:t>
            </a:r>
            <a:r>
              <a:rPr lang="de-DE" altLang="de-DE" sz="2000" dirty="0">
                <a:latin typeface="+mn-lt"/>
              </a:rPr>
              <a:t>, indem sie</a:t>
            </a:r>
          </a:p>
          <a:p>
            <a:pPr lvl="1" eaLnBrk="1" hangingPunct="1">
              <a:spcBef>
                <a:spcPct val="0"/>
              </a:spcBef>
              <a:buFontTx/>
              <a:buNone/>
            </a:pPr>
            <a:r>
              <a:rPr lang="de-DE" altLang="de-DE" sz="2000" dirty="0">
                <a:latin typeface="+mn-lt"/>
              </a:rPr>
              <a:t> - EU-Politik umsetzt und die Einhaltung des europäischen Rechts überwacht</a:t>
            </a:r>
          </a:p>
          <a:p>
            <a:pPr lvl="1" eaLnBrk="1" hangingPunct="1">
              <a:spcBef>
                <a:spcPct val="0"/>
              </a:spcBef>
              <a:buFontTx/>
              <a:buNone/>
            </a:pPr>
            <a:r>
              <a:rPr lang="de-DE" altLang="de-DE" sz="2000" dirty="0">
                <a:latin typeface="+mn-lt"/>
              </a:rPr>
              <a:t> - Vorschläge für neue Rechtsvorschriften macht (sog. Initiativrecht)</a:t>
            </a:r>
          </a:p>
          <a:p>
            <a:pPr lvl="1" eaLnBrk="1" hangingPunct="1">
              <a:spcBef>
                <a:spcPct val="0"/>
              </a:spcBef>
              <a:buFontTx/>
              <a:buNone/>
            </a:pPr>
            <a:r>
              <a:rPr lang="de-DE" altLang="de-DE" sz="2000" dirty="0">
                <a:latin typeface="+mn-lt"/>
              </a:rPr>
              <a:t> - Beschlüsse von Rat und Parlament (Gesetzgeber) ausführt und den Haushalt verwaltet</a:t>
            </a:r>
          </a:p>
          <a:p>
            <a:pPr eaLnBrk="1" hangingPunct="1">
              <a:spcBef>
                <a:spcPct val="0"/>
              </a:spcBef>
            </a:pPr>
            <a:r>
              <a:rPr lang="de-DE" altLang="de-DE" sz="2000" dirty="0">
                <a:latin typeface="+mn-lt"/>
              </a:rPr>
              <a:t> sie besteht aus </a:t>
            </a:r>
            <a:r>
              <a:rPr lang="de-DE" altLang="de-DE" sz="2000" b="1" dirty="0">
                <a:latin typeface="+mn-lt"/>
              </a:rPr>
              <a:t>28 Kommissaren</a:t>
            </a:r>
            <a:r>
              <a:rPr lang="de-DE" altLang="de-DE" sz="2000" dirty="0">
                <a:latin typeface="+mn-lt"/>
              </a:rPr>
              <a:t> und einem Verwaltungsunterbau von </a:t>
            </a:r>
            <a:br>
              <a:rPr lang="de-DE" altLang="de-DE" sz="2000" dirty="0">
                <a:latin typeface="+mn-lt"/>
              </a:rPr>
            </a:br>
            <a:r>
              <a:rPr lang="de-DE" altLang="de-DE" sz="2000" dirty="0">
                <a:latin typeface="+mn-lt"/>
              </a:rPr>
              <a:t>ca. 25.000 Beamten</a:t>
            </a:r>
          </a:p>
        </p:txBody>
      </p:sp>
      <p:pic>
        <p:nvPicPr>
          <p:cNvPr id="29701"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22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3712369" y="5615785"/>
            <a:ext cx="1223963" cy="70167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100" dirty="0">
                <a:latin typeface="Calibri" panose="020F0502020204030204" pitchFamily="34" charset="0"/>
              </a:rPr>
              <a:t>Exekutiv-</a:t>
            </a:r>
            <a:br>
              <a:rPr lang="de-DE" altLang="de-DE" sz="1100" dirty="0">
                <a:latin typeface="Calibri" panose="020F0502020204030204" pitchFamily="34" charset="0"/>
              </a:rPr>
            </a:br>
            <a:r>
              <a:rPr lang="de-DE" altLang="de-DE" sz="1100" dirty="0">
                <a:latin typeface="Calibri" panose="020F0502020204030204" pitchFamily="34" charset="0"/>
              </a:rPr>
              <a:t>Agenturen</a:t>
            </a:r>
          </a:p>
        </p:txBody>
      </p:sp>
      <p:grpSp>
        <p:nvGrpSpPr>
          <p:cNvPr id="32771" name="Group 6"/>
          <p:cNvGrpSpPr>
            <a:grpSpLocks/>
          </p:cNvGrpSpPr>
          <p:nvPr/>
        </p:nvGrpSpPr>
        <p:grpSpPr bwMode="auto">
          <a:xfrm>
            <a:off x="539751" y="1125542"/>
            <a:ext cx="7632700" cy="5616575"/>
            <a:chOff x="340" y="663"/>
            <a:chExt cx="4808" cy="3538"/>
          </a:xfrm>
        </p:grpSpPr>
        <p:sp>
          <p:nvSpPr>
            <p:cNvPr id="32774" name="Rectangle 7"/>
            <p:cNvSpPr>
              <a:spLocks noChangeArrowheads="1"/>
            </p:cNvSpPr>
            <p:nvPr/>
          </p:nvSpPr>
          <p:spPr bwMode="auto">
            <a:xfrm>
              <a:off x="340" y="663"/>
              <a:ext cx="1678" cy="4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600" dirty="0"/>
                <a:t>Politiken</a:t>
              </a:r>
              <a:endParaRPr lang="en-GB" altLang="de-DE" sz="1600" dirty="0"/>
            </a:p>
          </p:txBody>
        </p:sp>
        <p:sp>
          <p:nvSpPr>
            <p:cNvPr id="32775" name="Rectangle 8"/>
            <p:cNvSpPr>
              <a:spLocks noChangeArrowheads="1"/>
            </p:cNvSpPr>
            <p:nvPr/>
          </p:nvSpPr>
          <p:spPr bwMode="auto">
            <a:xfrm>
              <a:off x="2018" y="663"/>
              <a:ext cx="1416" cy="4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600"/>
                <a:t>Außenbeziehungen</a:t>
              </a:r>
              <a:endParaRPr lang="en-GB" altLang="de-DE" sz="1600"/>
            </a:p>
          </p:txBody>
        </p:sp>
        <p:sp>
          <p:nvSpPr>
            <p:cNvPr id="32776" name="Rectangle 9"/>
            <p:cNvSpPr>
              <a:spLocks noChangeArrowheads="1"/>
            </p:cNvSpPr>
            <p:nvPr/>
          </p:nvSpPr>
          <p:spPr bwMode="auto">
            <a:xfrm>
              <a:off x="3434" y="663"/>
              <a:ext cx="952" cy="4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600"/>
                <a:t>Allgemeine Dienste</a:t>
              </a:r>
              <a:endParaRPr lang="en-GB" altLang="de-DE" sz="1600"/>
            </a:p>
          </p:txBody>
        </p:sp>
        <p:sp>
          <p:nvSpPr>
            <p:cNvPr id="32777" name="Rectangle 10"/>
            <p:cNvSpPr>
              <a:spLocks noChangeArrowheads="1"/>
            </p:cNvSpPr>
            <p:nvPr/>
          </p:nvSpPr>
          <p:spPr bwMode="auto">
            <a:xfrm>
              <a:off x="4386" y="663"/>
              <a:ext cx="762" cy="4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600"/>
                <a:t>Interne Dienste</a:t>
              </a:r>
              <a:endParaRPr lang="en-GB" altLang="de-DE" sz="1600"/>
            </a:p>
          </p:txBody>
        </p:sp>
        <p:sp>
          <p:nvSpPr>
            <p:cNvPr id="32778" name="Rectangle 11"/>
            <p:cNvSpPr>
              <a:spLocks noChangeArrowheads="1"/>
            </p:cNvSpPr>
            <p:nvPr/>
          </p:nvSpPr>
          <p:spPr bwMode="auto">
            <a:xfrm>
              <a:off x="340" y="1096"/>
              <a:ext cx="910"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Beschäftigung, Soziales und Integration</a:t>
              </a:r>
            </a:p>
          </p:txBody>
        </p:sp>
        <p:sp>
          <p:nvSpPr>
            <p:cNvPr id="32779" name="Rectangle 12"/>
            <p:cNvSpPr>
              <a:spLocks noChangeArrowheads="1"/>
            </p:cNvSpPr>
            <p:nvPr/>
          </p:nvSpPr>
          <p:spPr bwMode="auto">
            <a:xfrm>
              <a:off x="1250" y="1096"/>
              <a:ext cx="768"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Justiz und Verbraucher</a:t>
              </a:r>
            </a:p>
          </p:txBody>
        </p:sp>
        <p:sp>
          <p:nvSpPr>
            <p:cNvPr id="32780" name="Rectangle 13"/>
            <p:cNvSpPr>
              <a:spLocks noChangeArrowheads="1"/>
            </p:cNvSpPr>
            <p:nvPr/>
          </p:nvSpPr>
          <p:spPr bwMode="auto">
            <a:xfrm>
              <a:off x="2018" y="1096"/>
              <a:ext cx="1416"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Europäischer Katastrophenschutz und Humanitäre Hilfe</a:t>
              </a:r>
            </a:p>
          </p:txBody>
        </p:sp>
        <p:sp>
          <p:nvSpPr>
            <p:cNvPr id="32781" name="Rectangle 14"/>
            <p:cNvSpPr>
              <a:spLocks noChangeArrowheads="1"/>
            </p:cNvSpPr>
            <p:nvPr/>
          </p:nvSpPr>
          <p:spPr bwMode="auto">
            <a:xfrm>
              <a:off x="3434" y="1096"/>
              <a:ext cx="95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Amt für amtliche Veröffentlichungen</a:t>
              </a:r>
            </a:p>
          </p:txBody>
        </p:sp>
        <p:sp>
          <p:nvSpPr>
            <p:cNvPr id="32782" name="Rectangle 15"/>
            <p:cNvSpPr>
              <a:spLocks noChangeArrowheads="1"/>
            </p:cNvSpPr>
            <p:nvPr/>
          </p:nvSpPr>
          <p:spPr bwMode="auto">
            <a:xfrm>
              <a:off x="4386" y="1096"/>
              <a:ext cx="76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Dolmetschen </a:t>
              </a:r>
            </a:p>
          </p:txBody>
        </p:sp>
        <p:sp>
          <p:nvSpPr>
            <p:cNvPr id="32783" name="Rectangle 16"/>
            <p:cNvSpPr>
              <a:spLocks noChangeArrowheads="1"/>
            </p:cNvSpPr>
            <p:nvPr/>
          </p:nvSpPr>
          <p:spPr bwMode="auto">
            <a:xfrm>
              <a:off x="340" y="1471"/>
              <a:ext cx="910"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Bildung,  Jugend, Sport und Kultur</a:t>
              </a:r>
            </a:p>
          </p:txBody>
        </p:sp>
        <p:sp>
          <p:nvSpPr>
            <p:cNvPr id="32784" name="Rectangle 17"/>
            <p:cNvSpPr>
              <a:spLocks noChangeArrowheads="1"/>
            </p:cNvSpPr>
            <p:nvPr/>
          </p:nvSpPr>
          <p:spPr bwMode="auto">
            <a:xfrm>
              <a:off x="1250" y="1471"/>
              <a:ext cx="768"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Landwirtschaft und ländliche Entwicklung</a:t>
              </a:r>
            </a:p>
          </p:txBody>
        </p:sp>
        <p:sp>
          <p:nvSpPr>
            <p:cNvPr id="32785" name="Rectangle 18"/>
            <p:cNvSpPr>
              <a:spLocks noChangeArrowheads="1"/>
            </p:cNvSpPr>
            <p:nvPr/>
          </p:nvSpPr>
          <p:spPr bwMode="auto">
            <a:xfrm>
              <a:off x="2018" y="1471"/>
              <a:ext cx="1416"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Außenbeziehungen</a:t>
              </a:r>
            </a:p>
          </p:txBody>
        </p:sp>
        <p:sp>
          <p:nvSpPr>
            <p:cNvPr id="32786" name="Rectangle 19"/>
            <p:cNvSpPr>
              <a:spLocks noChangeArrowheads="1"/>
            </p:cNvSpPr>
            <p:nvPr/>
          </p:nvSpPr>
          <p:spPr bwMode="auto">
            <a:xfrm>
              <a:off x="3434" y="1471"/>
              <a:ext cx="95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OLAF</a:t>
              </a:r>
              <a:br>
                <a:rPr lang="de-DE" altLang="de-DE" sz="1100"/>
              </a:br>
              <a:r>
                <a:rPr lang="de-DE" altLang="de-DE" sz="1100"/>
                <a:t>Europ. Amt für Betrugsbekämpfung</a:t>
              </a:r>
            </a:p>
          </p:txBody>
        </p:sp>
        <p:sp>
          <p:nvSpPr>
            <p:cNvPr id="32787" name="Rectangle 20"/>
            <p:cNvSpPr>
              <a:spLocks noChangeArrowheads="1"/>
            </p:cNvSpPr>
            <p:nvPr/>
          </p:nvSpPr>
          <p:spPr bwMode="auto">
            <a:xfrm>
              <a:off x="4386" y="1471"/>
              <a:ext cx="76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Haushalt</a:t>
              </a:r>
            </a:p>
          </p:txBody>
        </p:sp>
        <p:sp>
          <p:nvSpPr>
            <p:cNvPr id="32788" name="Rectangle 21"/>
            <p:cNvSpPr>
              <a:spLocks noChangeArrowheads="1"/>
            </p:cNvSpPr>
            <p:nvPr/>
          </p:nvSpPr>
          <p:spPr bwMode="auto">
            <a:xfrm>
              <a:off x="340" y="1846"/>
              <a:ext cx="910"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Binnenmarkt, Industrie, Unter-</a:t>
              </a:r>
              <a:r>
                <a:rPr lang="de-DE" altLang="de-DE" sz="1100" dirty="0" err="1"/>
                <a:t>nehmertum</a:t>
              </a:r>
              <a:r>
                <a:rPr lang="de-DE" altLang="de-DE" sz="1100" dirty="0"/>
                <a:t> ,KMU</a:t>
              </a:r>
            </a:p>
          </p:txBody>
        </p:sp>
        <p:sp>
          <p:nvSpPr>
            <p:cNvPr id="32789" name="Rectangle 22"/>
            <p:cNvSpPr>
              <a:spLocks noChangeArrowheads="1"/>
            </p:cNvSpPr>
            <p:nvPr/>
          </p:nvSpPr>
          <p:spPr bwMode="auto">
            <a:xfrm>
              <a:off x="1250" y="1846"/>
              <a:ext cx="81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Regionalpolitik</a:t>
              </a:r>
            </a:p>
            <a:p>
              <a:pPr algn="ctr" eaLnBrk="1" hangingPunct="1">
                <a:buFontTx/>
                <a:buNone/>
              </a:pPr>
              <a:r>
                <a:rPr lang="de-DE" altLang="de-DE" sz="1100" dirty="0"/>
                <a:t>und </a:t>
              </a:r>
              <a:r>
                <a:rPr lang="de-DE" altLang="de-DE" sz="1100" dirty="0" err="1"/>
                <a:t>Stadtentwicklungg</a:t>
              </a:r>
              <a:endParaRPr lang="de-DE" altLang="de-DE" sz="1100" dirty="0"/>
            </a:p>
          </p:txBody>
        </p:sp>
        <p:sp>
          <p:nvSpPr>
            <p:cNvPr id="32790" name="Rectangle 23"/>
            <p:cNvSpPr>
              <a:spLocks noChangeArrowheads="1"/>
            </p:cNvSpPr>
            <p:nvPr/>
          </p:nvSpPr>
          <p:spPr bwMode="auto">
            <a:xfrm>
              <a:off x="2018" y="1846"/>
              <a:ext cx="1416"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Internationale Zusammenarbeit und Entwicklung</a:t>
              </a:r>
            </a:p>
          </p:txBody>
        </p:sp>
        <p:sp>
          <p:nvSpPr>
            <p:cNvPr id="32791" name="Rectangle 24"/>
            <p:cNvSpPr>
              <a:spLocks noChangeArrowheads="1"/>
            </p:cNvSpPr>
            <p:nvPr/>
          </p:nvSpPr>
          <p:spPr bwMode="auto">
            <a:xfrm>
              <a:off x="3434" y="1846"/>
              <a:ext cx="952"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Eurostat</a:t>
              </a:r>
            </a:p>
          </p:txBody>
        </p:sp>
        <p:sp>
          <p:nvSpPr>
            <p:cNvPr id="32792" name="Rectangle 25"/>
            <p:cNvSpPr>
              <a:spLocks noChangeArrowheads="1"/>
            </p:cNvSpPr>
            <p:nvPr/>
          </p:nvSpPr>
          <p:spPr bwMode="auto">
            <a:xfrm>
              <a:off x="4386" y="1846"/>
              <a:ext cx="762"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Informatik</a:t>
              </a:r>
            </a:p>
          </p:txBody>
        </p:sp>
        <p:sp>
          <p:nvSpPr>
            <p:cNvPr id="32793" name="Rectangle 26"/>
            <p:cNvSpPr>
              <a:spLocks noChangeArrowheads="1"/>
            </p:cNvSpPr>
            <p:nvPr/>
          </p:nvSpPr>
          <p:spPr bwMode="auto">
            <a:xfrm>
              <a:off x="340" y="2194"/>
              <a:ext cx="910" cy="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Energie </a:t>
              </a:r>
            </a:p>
          </p:txBody>
        </p:sp>
        <p:sp>
          <p:nvSpPr>
            <p:cNvPr id="32794" name="Rectangle 27"/>
            <p:cNvSpPr>
              <a:spLocks noChangeArrowheads="1"/>
            </p:cNvSpPr>
            <p:nvPr/>
          </p:nvSpPr>
          <p:spPr bwMode="auto">
            <a:xfrm>
              <a:off x="1250" y="2194"/>
              <a:ext cx="768" cy="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Steuern und Zollunion</a:t>
              </a:r>
            </a:p>
          </p:txBody>
        </p:sp>
        <p:sp>
          <p:nvSpPr>
            <p:cNvPr id="32795" name="Rectangle 28"/>
            <p:cNvSpPr>
              <a:spLocks noChangeArrowheads="1"/>
            </p:cNvSpPr>
            <p:nvPr/>
          </p:nvSpPr>
          <p:spPr bwMode="auto">
            <a:xfrm>
              <a:off x="2018" y="2194"/>
              <a:ext cx="1416" cy="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Nachbarschaftspolitik und Erweiterung</a:t>
              </a:r>
            </a:p>
          </p:txBody>
        </p:sp>
        <p:sp>
          <p:nvSpPr>
            <p:cNvPr id="32796" name="Rectangle 29"/>
            <p:cNvSpPr>
              <a:spLocks noChangeArrowheads="1"/>
            </p:cNvSpPr>
            <p:nvPr/>
          </p:nvSpPr>
          <p:spPr bwMode="auto">
            <a:xfrm>
              <a:off x="3434" y="2194"/>
              <a:ext cx="952" cy="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Generalsekretariat</a:t>
              </a:r>
            </a:p>
          </p:txBody>
        </p:sp>
        <p:sp>
          <p:nvSpPr>
            <p:cNvPr id="32797" name="Rectangle 30"/>
            <p:cNvSpPr>
              <a:spLocks noChangeArrowheads="1"/>
            </p:cNvSpPr>
            <p:nvPr/>
          </p:nvSpPr>
          <p:spPr bwMode="auto">
            <a:xfrm>
              <a:off x="4386" y="2194"/>
              <a:ext cx="762" cy="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Interner Auditdienst</a:t>
              </a:r>
            </a:p>
          </p:txBody>
        </p:sp>
        <p:sp>
          <p:nvSpPr>
            <p:cNvPr id="32798" name="Rectangle 31"/>
            <p:cNvSpPr>
              <a:spLocks noChangeArrowheads="1"/>
            </p:cNvSpPr>
            <p:nvPr/>
          </p:nvSpPr>
          <p:spPr bwMode="auto">
            <a:xfrm>
              <a:off x="340" y="2506"/>
              <a:ext cx="910"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Fischerei  und maritime Angelegenheiten</a:t>
              </a:r>
            </a:p>
          </p:txBody>
        </p:sp>
        <p:sp>
          <p:nvSpPr>
            <p:cNvPr id="32799" name="Rectangle 32"/>
            <p:cNvSpPr>
              <a:spLocks noChangeArrowheads="1"/>
            </p:cNvSpPr>
            <p:nvPr/>
          </p:nvSpPr>
          <p:spPr bwMode="auto">
            <a:xfrm>
              <a:off x="1250" y="2506"/>
              <a:ext cx="768"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Umwelt</a:t>
              </a:r>
            </a:p>
          </p:txBody>
        </p:sp>
        <p:sp>
          <p:nvSpPr>
            <p:cNvPr id="32800" name="Rectangle 33"/>
            <p:cNvSpPr>
              <a:spLocks noChangeArrowheads="1"/>
            </p:cNvSpPr>
            <p:nvPr/>
          </p:nvSpPr>
          <p:spPr bwMode="auto">
            <a:xfrm>
              <a:off x="2018" y="2506"/>
              <a:ext cx="1416"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dirty="0"/>
            </a:p>
          </p:txBody>
        </p:sp>
        <p:sp>
          <p:nvSpPr>
            <p:cNvPr id="32801" name="Rectangle 34"/>
            <p:cNvSpPr>
              <a:spLocks noChangeArrowheads="1"/>
            </p:cNvSpPr>
            <p:nvPr/>
          </p:nvSpPr>
          <p:spPr bwMode="auto">
            <a:xfrm>
              <a:off x="3434" y="2506"/>
              <a:ext cx="95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Kommunikation</a:t>
              </a:r>
            </a:p>
          </p:txBody>
        </p:sp>
        <p:sp>
          <p:nvSpPr>
            <p:cNvPr id="32802" name="Rectangle 35"/>
            <p:cNvSpPr>
              <a:spLocks noChangeArrowheads="1"/>
            </p:cNvSpPr>
            <p:nvPr/>
          </p:nvSpPr>
          <p:spPr bwMode="auto">
            <a:xfrm>
              <a:off x="4386" y="2506"/>
              <a:ext cx="76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Juristischer Dienst</a:t>
              </a:r>
            </a:p>
          </p:txBody>
        </p:sp>
        <p:sp>
          <p:nvSpPr>
            <p:cNvPr id="32803" name="Rectangle 36"/>
            <p:cNvSpPr>
              <a:spLocks noChangeArrowheads="1"/>
            </p:cNvSpPr>
            <p:nvPr/>
          </p:nvSpPr>
          <p:spPr bwMode="auto">
            <a:xfrm>
              <a:off x="340" y="2881"/>
              <a:ext cx="910"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Forschung</a:t>
              </a:r>
            </a:p>
            <a:p>
              <a:pPr algn="ctr" eaLnBrk="1" hangingPunct="1">
                <a:buFontTx/>
                <a:buNone/>
              </a:pPr>
              <a:r>
                <a:rPr lang="de-DE" altLang="de-DE" sz="1100" dirty="0"/>
                <a:t>Innovation</a:t>
              </a:r>
            </a:p>
          </p:txBody>
        </p:sp>
        <p:sp>
          <p:nvSpPr>
            <p:cNvPr id="32804" name="Rectangle 37"/>
            <p:cNvSpPr>
              <a:spLocks noChangeArrowheads="1"/>
            </p:cNvSpPr>
            <p:nvPr/>
          </p:nvSpPr>
          <p:spPr bwMode="auto">
            <a:xfrm>
              <a:off x="1250" y="2881"/>
              <a:ext cx="768"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Wirtschaft und </a:t>
              </a:r>
              <a:br>
                <a:rPr lang="de-DE" altLang="de-DE" sz="1100" dirty="0"/>
              </a:br>
              <a:r>
                <a:rPr lang="de-DE" altLang="de-DE" sz="1100" dirty="0"/>
                <a:t>Finanzen</a:t>
              </a:r>
            </a:p>
          </p:txBody>
        </p:sp>
        <p:sp>
          <p:nvSpPr>
            <p:cNvPr id="32805" name="Rectangle 38"/>
            <p:cNvSpPr>
              <a:spLocks noChangeArrowheads="1"/>
            </p:cNvSpPr>
            <p:nvPr/>
          </p:nvSpPr>
          <p:spPr bwMode="auto">
            <a:xfrm>
              <a:off x="2018" y="2881"/>
              <a:ext cx="1416"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Handel</a:t>
              </a:r>
            </a:p>
          </p:txBody>
        </p:sp>
        <p:sp>
          <p:nvSpPr>
            <p:cNvPr id="32806" name="Rectangle 39"/>
            <p:cNvSpPr>
              <a:spLocks noChangeArrowheads="1"/>
            </p:cNvSpPr>
            <p:nvPr/>
          </p:nvSpPr>
          <p:spPr bwMode="auto">
            <a:xfrm>
              <a:off x="3434" y="2881"/>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a:p>
          </p:txBody>
        </p:sp>
        <p:sp>
          <p:nvSpPr>
            <p:cNvPr id="32807" name="Rectangle 40"/>
            <p:cNvSpPr>
              <a:spLocks noChangeArrowheads="1"/>
            </p:cNvSpPr>
            <p:nvPr/>
          </p:nvSpPr>
          <p:spPr bwMode="auto">
            <a:xfrm>
              <a:off x="4386" y="2881"/>
              <a:ext cx="762"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Personal und Verwaltung</a:t>
              </a:r>
            </a:p>
          </p:txBody>
        </p:sp>
        <p:sp>
          <p:nvSpPr>
            <p:cNvPr id="32808" name="Rectangle 41"/>
            <p:cNvSpPr>
              <a:spLocks noChangeArrowheads="1"/>
            </p:cNvSpPr>
            <p:nvPr/>
          </p:nvSpPr>
          <p:spPr bwMode="auto">
            <a:xfrm>
              <a:off x="340" y="3150"/>
              <a:ext cx="910"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87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Gesundheit und Lebensmittelsicherheit</a:t>
              </a:r>
            </a:p>
          </p:txBody>
        </p:sp>
        <p:sp>
          <p:nvSpPr>
            <p:cNvPr id="32809" name="Rectangle 42"/>
            <p:cNvSpPr>
              <a:spLocks noChangeArrowheads="1"/>
            </p:cNvSpPr>
            <p:nvPr/>
          </p:nvSpPr>
          <p:spPr bwMode="auto">
            <a:xfrm>
              <a:off x="1250" y="3150"/>
              <a:ext cx="768"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Wettbewerb</a:t>
              </a:r>
            </a:p>
          </p:txBody>
        </p:sp>
        <p:sp>
          <p:nvSpPr>
            <p:cNvPr id="32810" name="Rectangle 43"/>
            <p:cNvSpPr>
              <a:spLocks noChangeArrowheads="1"/>
            </p:cNvSpPr>
            <p:nvPr/>
          </p:nvSpPr>
          <p:spPr bwMode="auto">
            <a:xfrm>
              <a:off x="2018" y="3150"/>
              <a:ext cx="14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a:p>
          </p:txBody>
        </p:sp>
        <p:sp>
          <p:nvSpPr>
            <p:cNvPr id="32811" name="Rectangle 44"/>
            <p:cNvSpPr>
              <a:spLocks noChangeArrowheads="1"/>
            </p:cNvSpPr>
            <p:nvPr/>
          </p:nvSpPr>
          <p:spPr bwMode="auto">
            <a:xfrm>
              <a:off x="3434" y="3150"/>
              <a:ext cx="95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a:p>
          </p:txBody>
        </p:sp>
        <p:sp>
          <p:nvSpPr>
            <p:cNvPr id="32812" name="Rectangle 45"/>
            <p:cNvSpPr>
              <a:spLocks noChangeArrowheads="1"/>
            </p:cNvSpPr>
            <p:nvPr/>
          </p:nvSpPr>
          <p:spPr bwMode="auto">
            <a:xfrm>
              <a:off x="4386" y="3150"/>
              <a:ext cx="762" cy="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Politischer Beraterstab</a:t>
              </a:r>
            </a:p>
          </p:txBody>
        </p:sp>
        <p:sp>
          <p:nvSpPr>
            <p:cNvPr id="32813" name="Rectangle 46"/>
            <p:cNvSpPr>
              <a:spLocks noChangeArrowheads="1"/>
            </p:cNvSpPr>
            <p:nvPr/>
          </p:nvSpPr>
          <p:spPr bwMode="auto">
            <a:xfrm>
              <a:off x="340" y="3525"/>
              <a:ext cx="910"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dirty="0"/>
            </a:p>
          </p:txBody>
        </p:sp>
        <p:sp>
          <p:nvSpPr>
            <p:cNvPr id="32814" name="Rectangle 47"/>
            <p:cNvSpPr>
              <a:spLocks noChangeArrowheads="1"/>
            </p:cNvSpPr>
            <p:nvPr/>
          </p:nvSpPr>
          <p:spPr bwMode="auto">
            <a:xfrm>
              <a:off x="432" y="3492"/>
              <a:ext cx="768"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Migration und </a:t>
              </a:r>
            </a:p>
            <a:p>
              <a:pPr algn="ctr" eaLnBrk="1" hangingPunct="1">
                <a:buFontTx/>
                <a:buNone/>
              </a:pPr>
              <a:r>
                <a:rPr lang="de-DE" altLang="de-DE" sz="1100" dirty="0"/>
                <a:t>Inneres</a:t>
              </a:r>
            </a:p>
          </p:txBody>
        </p:sp>
        <p:sp>
          <p:nvSpPr>
            <p:cNvPr id="32815" name="Rectangle 48"/>
            <p:cNvSpPr>
              <a:spLocks noChangeArrowheads="1"/>
            </p:cNvSpPr>
            <p:nvPr/>
          </p:nvSpPr>
          <p:spPr bwMode="auto">
            <a:xfrm>
              <a:off x="2018" y="3525"/>
              <a:ext cx="141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a:p>
          </p:txBody>
        </p:sp>
        <p:sp>
          <p:nvSpPr>
            <p:cNvPr id="32816" name="Rectangle 49"/>
            <p:cNvSpPr>
              <a:spLocks noChangeArrowheads="1"/>
            </p:cNvSpPr>
            <p:nvPr/>
          </p:nvSpPr>
          <p:spPr bwMode="auto">
            <a:xfrm>
              <a:off x="3434" y="3525"/>
              <a:ext cx="9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100"/>
            </a:p>
          </p:txBody>
        </p:sp>
        <p:sp>
          <p:nvSpPr>
            <p:cNvPr id="32817" name="Rectangle 50"/>
            <p:cNvSpPr>
              <a:spLocks noChangeArrowheads="1"/>
            </p:cNvSpPr>
            <p:nvPr/>
          </p:nvSpPr>
          <p:spPr bwMode="auto">
            <a:xfrm>
              <a:off x="4386" y="3525"/>
              <a:ext cx="762" cy="2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Übersetzung</a:t>
              </a:r>
            </a:p>
          </p:txBody>
        </p:sp>
        <p:sp>
          <p:nvSpPr>
            <p:cNvPr id="32818" name="Rectangle 51"/>
            <p:cNvSpPr>
              <a:spLocks noChangeArrowheads="1"/>
            </p:cNvSpPr>
            <p:nvPr/>
          </p:nvSpPr>
          <p:spPr bwMode="auto">
            <a:xfrm>
              <a:off x="340" y="3794"/>
              <a:ext cx="910" cy="3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Informations-</a:t>
              </a:r>
            </a:p>
            <a:p>
              <a:pPr algn="ctr" eaLnBrk="1" hangingPunct="1">
                <a:buFontTx/>
                <a:buNone/>
              </a:pPr>
              <a:r>
                <a:rPr lang="de-DE" altLang="de-DE" sz="1100"/>
                <a:t>gesellschaft und Medien</a:t>
              </a:r>
              <a:endParaRPr lang="en-GB" altLang="de-DE" sz="1100"/>
            </a:p>
          </p:txBody>
        </p:sp>
        <p:sp>
          <p:nvSpPr>
            <p:cNvPr id="32819" name="Rectangle 52"/>
            <p:cNvSpPr>
              <a:spLocks noChangeArrowheads="1"/>
            </p:cNvSpPr>
            <p:nvPr/>
          </p:nvSpPr>
          <p:spPr bwMode="auto">
            <a:xfrm>
              <a:off x="2018" y="3794"/>
              <a:ext cx="141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1100"/>
            </a:p>
          </p:txBody>
        </p:sp>
        <p:sp>
          <p:nvSpPr>
            <p:cNvPr id="32820" name="Rectangle 53"/>
            <p:cNvSpPr>
              <a:spLocks noChangeArrowheads="1"/>
            </p:cNvSpPr>
            <p:nvPr/>
          </p:nvSpPr>
          <p:spPr bwMode="auto">
            <a:xfrm>
              <a:off x="3434" y="3794"/>
              <a:ext cx="95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1100"/>
            </a:p>
          </p:txBody>
        </p:sp>
        <p:sp>
          <p:nvSpPr>
            <p:cNvPr id="32821" name="Rectangle 54"/>
            <p:cNvSpPr>
              <a:spLocks noChangeArrowheads="1"/>
            </p:cNvSpPr>
            <p:nvPr/>
          </p:nvSpPr>
          <p:spPr bwMode="auto">
            <a:xfrm>
              <a:off x="4386" y="3794"/>
              <a:ext cx="762" cy="3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a:t>Gebäude, Anlagen und Logistik</a:t>
              </a:r>
              <a:endParaRPr lang="en-GB" altLang="de-DE" sz="1100"/>
            </a:p>
          </p:txBody>
        </p:sp>
        <p:sp>
          <p:nvSpPr>
            <p:cNvPr id="32822" name="Line 55"/>
            <p:cNvSpPr>
              <a:spLocks noChangeShapeType="1"/>
            </p:cNvSpPr>
            <p:nvPr/>
          </p:nvSpPr>
          <p:spPr bwMode="auto">
            <a:xfrm>
              <a:off x="1250" y="1096"/>
              <a:ext cx="0" cy="3094"/>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3" name="Line 56"/>
            <p:cNvSpPr>
              <a:spLocks noChangeShapeType="1"/>
            </p:cNvSpPr>
            <p:nvPr/>
          </p:nvSpPr>
          <p:spPr bwMode="auto">
            <a:xfrm>
              <a:off x="2018" y="663"/>
              <a:ext cx="0" cy="3039"/>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4" name="Line 57"/>
            <p:cNvSpPr>
              <a:spLocks noChangeShapeType="1"/>
            </p:cNvSpPr>
            <p:nvPr/>
          </p:nvSpPr>
          <p:spPr bwMode="auto">
            <a:xfrm>
              <a:off x="3434" y="663"/>
              <a:ext cx="0" cy="2487"/>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5" name="Line 58"/>
            <p:cNvSpPr>
              <a:spLocks noChangeShapeType="1"/>
            </p:cNvSpPr>
            <p:nvPr/>
          </p:nvSpPr>
          <p:spPr bwMode="auto">
            <a:xfrm>
              <a:off x="4386" y="663"/>
              <a:ext cx="0" cy="2487"/>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6" name="Line 59"/>
            <p:cNvSpPr>
              <a:spLocks noChangeShapeType="1"/>
            </p:cNvSpPr>
            <p:nvPr/>
          </p:nvSpPr>
          <p:spPr bwMode="auto">
            <a:xfrm>
              <a:off x="4386" y="3150"/>
              <a:ext cx="0" cy="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7" name="Line 60"/>
            <p:cNvSpPr>
              <a:spLocks noChangeShapeType="1"/>
            </p:cNvSpPr>
            <p:nvPr/>
          </p:nvSpPr>
          <p:spPr bwMode="auto">
            <a:xfrm>
              <a:off x="4386" y="3525"/>
              <a:ext cx="0" cy="269"/>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8" name="Line 61"/>
            <p:cNvSpPr>
              <a:spLocks noChangeShapeType="1"/>
            </p:cNvSpPr>
            <p:nvPr/>
          </p:nvSpPr>
          <p:spPr bwMode="auto">
            <a:xfrm>
              <a:off x="4386" y="3794"/>
              <a:ext cx="0" cy="39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29" name="Line 62"/>
            <p:cNvSpPr>
              <a:spLocks noChangeShapeType="1"/>
            </p:cNvSpPr>
            <p:nvPr/>
          </p:nvSpPr>
          <p:spPr bwMode="auto">
            <a:xfrm>
              <a:off x="340" y="1096"/>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0" name="Line 63"/>
            <p:cNvSpPr>
              <a:spLocks noChangeShapeType="1"/>
            </p:cNvSpPr>
            <p:nvPr/>
          </p:nvSpPr>
          <p:spPr bwMode="auto">
            <a:xfrm>
              <a:off x="340" y="1471"/>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1" name="Line 64"/>
            <p:cNvSpPr>
              <a:spLocks noChangeShapeType="1"/>
            </p:cNvSpPr>
            <p:nvPr/>
          </p:nvSpPr>
          <p:spPr bwMode="auto">
            <a:xfrm>
              <a:off x="340" y="1846"/>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2" name="Line 65"/>
            <p:cNvSpPr>
              <a:spLocks noChangeShapeType="1"/>
            </p:cNvSpPr>
            <p:nvPr/>
          </p:nvSpPr>
          <p:spPr bwMode="auto">
            <a:xfrm>
              <a:off x="340" y="2194"/>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3" name="Line 66"/>
            <p:cNvSpPr>
              <a:spLocks noChangeShapeType="1"/>
            </p:cNvSpPr>
            <p:nvPr/>
          </p:nvSpPr>
          <p:spPr bwMode="auto">
            <a:xfrm>
              <a:off x="340" y="2506"/>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r>
                <a:rPr lang="de-DE" dirty="0"/>
                <a:t>    </a:t>
              </a:r>
            </a:p>
          </p:txBody>
        </p:sp>
        <p:sp>
          <p:nvSpPr>
            <p:cNvPr id="32834" name="Line 67"/>
            <p:cNvSpPr>
              <a:spLocks noChangeShapeType="1"/>
            </p:cNvSpPr>
            <p:nvPr/>
          </p:nvSpPr>
          <p:spPr bwMode="auto">
            <a:xfrm>
              <a:off x="340" y="2881"/>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5" name="Line 68"/>
            <p:cNvSpPr>
              <a:spLocks noChangeShapeType="1"/>
            </p:cNvSpPr>
            <p:nvPr/>
          </p:nvSpPr>
          <p:spPr bwMode="auto">
            <a:xfrm>
              <a:off x="340" y="3150"/>
              <a:ext cx="167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6" name="Line 69"/>
            <p:cNvSpPr>
              <a:spLocks noChangeShapeType="1"/>
            </p:cNvSpPr>
            <p:nvPr/>
          </p:nvSpPr>
          <p:spPr bwMode="auto">
            <a:xfrm>
              <a:off x="2018" y="3150"/>
              <a:ext cx="1416"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7" name="Line 70"/>
            <p:cNvSpPr>
              <a:spLocks noChangeShapeType="1"/>
            </p:cNvSpPr>
            <p:nvPr/>
          </p:nvSpPr>
          <p:spPr bwMode="auto">
            <a:xfrm>
              <a:off x="4386" y="3150"/>
              <a:ext cx="762"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8" name="Line 71"/>
            <p:cNvSpPr>
              <a:spLocks noChangeShapeType="1"/>
            </p:cNvSpPr>
            <p:nvPr/>
          </p:nvSpPr>
          <p:spPr bwMode="auto">
            <a:xfrm flipV="1">
              <a:off x="340" y="3525"/>
              <a:ext cx="167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39" name="Line 72"/>
            <p:cNvSpPr>
              <a:spLocks noChangeShapeType="1"/>
            </p:cNvSpPr>
            <p:nvPr/>
          </p:nvSpPr>
          <p:spPr bwMode="auto">
            <a:xfrm>
              <a:off x="4386" y="3525"/>
              <a:ext cx="762"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0" name="Line 73"/>
            <p:cNvSpPr>
              <a:spLocks noChangeShapeType="1"/>
            </p:cNvSpPr>
            <p:nvPr/>
          </p:nvSpPr>
          <p:spPr bwMode="auto">
            <a:xfrm flipV="1">
              <a:off x="340" y="3812"/>
              <a:ext cx="1678" cy="17"/>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1" name="Line 74"/>
            <p:cNvSpPr>
              <a:spLocks noChangeShapeType="1"/>
            </p:cNvSpPr>
            <p:nvPr/>
          </p:nvSpPr>
          <p:spPr bwMode="auto">
            <a:xfrm>
              <a:off x="4386" y="3794"/>
              <a:ext cx="762"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2" name="Line 75"/>
            <p:cNvSpPr>
              <a:spLocks noChangeShapeType="1"/>
            </p:cNvSpPr>
            <p:nvPr/>
          </p:nvSpPr>
          <p:spPr bwMode="auto">
            <a:xfrm>
              <a:off x="340" y="663"/>
              <a:ext cx="0" cy="3527"/>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3" name="Line 76"/>
            <p:cNvSpPr>
              <a:spLocks noChangeShapeType="1"/>
            </p:cNvSpPr>
            <p:nvPr/>
          </p:nvSpPr>
          <p:spPr bwMode="auto">
            <a:xfrm>
              <a:off x="5148" y="663"/>
              <a:ext cx="0" cy="2862"/>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4" name="Line 77"/>
            <p:cNvSpPr>
              <a:spLocks noChangeShapeType="1"/>
            </p:cNvSpPr>
            <p:nvPr/>
          </p:nvSpPr>
          <p:spPr bwMode="auto">
            <a:xfrm>
              <a:off x="5148" y="3525"/>
              <a:ext cx="0" cy="66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5" name="Line 78"/>
            <p:cNvSpPr>
              <a:spLocks noChangeShapeType="1"/>
            </p:cNvSpPr>
            <p:nvPr/>
          </p:nvSpPr>
          <p:spPr bwMode="auto">
            <a:xfrm>
              <a:off x="340" y="663"/>
              <a:ext cx="4808"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6" name="Line 79"/>
            <p:cNvSpPr>
              <a:spLocks noChangeShapeType="1"/>
            </p:cNvSpPr>
            <p:nvPr/>
          </p:nvSpPr>
          <p:spPr bwMode="auto">
            <a:xfrm>
              <a:off x="340" y="4201"/>
              <a:ext cx="910" cy="0"/>
            </a:xfrm>
            <a:prstGeom prst="line">
              <a:avLst/>
            </a:prstGeom>
            <a:noFill/>
            <a:ln w="12700" algn="ctr">
              <a:solidFill>
                <a:srgbClr val="00005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47" name="Line 80"/>
            <p:cNvSpPr>
              <a:spLocks noChangeShapeType="1"/>
            </p:cNvSpPr>
            <p:nvPr/>
          </p:nvSpPr>
          <p:spPr bwMode="auto">
            <a:xfrm>
              <a:off x="4386" y="4190"/>
              <a:ext cx="7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2772"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127" name="Text Box 87"/>
          <p:cNvSpPr txBox="1">
            <a:spLocks noChangeArrowheads="1"/>
          </p:cNvSpPr>
          <p:nvPr/>
        </p:nvSpPr>
        <p:spPr bwMode="auto">
          <a:xfrm>
            <a:off x="1727200" y="649291"/>
            <a:ext cx="5689600" cy="46166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de-DE" sz="2400" b="1" dirty="0">
                <a:solidFill>
                  <a:srgbClr val="003399"/>
                </a:solidFill>
                <a:effectLst>
                  <a:outerShdw blurRad="38100" dist="38100" dir="2700000" algn="tl">
                    <a:srgbClr val="C0C0C0"/>
                  </a:outerShdw>
                </a:effectLst>
              </a:rPr>
              <a:t>Aufgabengebiete</a:t>
            </a:r>
            <a:r>
              <a:rPr lang="de-DE" sz="2400" b="1" dirty="0">
                <a:solidFill>
                  <a:srgbClr val="003399"/>
                </a:solidFill>
                <a:effectLst>
                  <a:outerShdw blurRad="38100" dist="38100" dir="2700000" algn="tl">
                    <a:srgbClr val="C0C0C0"/>
                  </a:outerShdw>
                </a:effectLst>
                <a:latin typeface="Calibri" pitchFamily="34" charset="0"/>
              </a:rPr>
              <a:t> der Generaldirektionen</a:t>
            </a:r>
          </a:p>
        </p:txBody>
      </p:sp>
      <p:sp>
        <p:nvSpPr>
          <p:cNvPr id="80" name="Rectangle 34"/>
          <p:cNvSpPr>
            <a:spLocks noChangeArrowheads="1"/>
          </p:cNvSpPr>
          <p:nvPr/>
        </p:nvSpPr>
        <p:spPr bwMode="auto">
          <a:xfrm>
            <a:off x="5451475" y="4646615"/>
            <a:ext cx="1511300" cy="595313"/>
          </a:xfrm>
          <a:prstGeom prst="rect">
            <a:avLst/>
          </a:prstGeom>
          <a:solidFill>
            <a:schemeClr val="accent1"/>
          </a:solidFill>
          <a:ln w="12700">
            <a:solidFill>
              <a:srgbClr val="000000"/>
            </a:solidFill>
            <a:miter lim="800000"/>
            <a:headEnd/>
            <a:tailEnd/>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DE" altLang="de-DE" sz="1100" dirty="0"/>
              <a:t>Kommunikationsnetze Inhalte und Technologien</a:t>
            </a:r>
          </a:p>
        </p:txBody>
      </p:sp>
      <p:sp>
        <p:nvSpPr>
          <p:cNvPr id="81" name="Rectangle 5"/>
          <p:cNvSpPr>
            <a:spLocks noChangeArrowheads="1"/>
          </p:cNvSpPr>
          <p:nvPr/>
        </p:nvSpPr>
        <p:spPr bwMode="auto">
          <a:xfrm>
            <a:off x="1979712" y="5661248"/>
            <a:ext cx="1220688" cy="654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100" dirty="0">
                <a:latin typeface="Calibri" panose="020F0502020204030204" pitchFamily="34" charset="0"/>
              </a:rPr>
              <a:t>Finanzmarkstabilität </a:t>
            </a:r>
          </a:p>
          <a:p>
            <a:pPr algn="ctr" eaLnBrk="1" hangingPunct="1">
              <a:spcBef>
                <a:spcPct val="0"/>
              </a:spcBef>
              <a:buFontTx/>
              <a:buNone/>
            </a:pPr>
            <a:r>
              <a:rPr lang="de-DE" altLang="de-DE" sz="1100" dirty="0">
                <a:latin typeface="Calibri" panose="020F0502020204030204" pitchFamily="34" charset="0"/>
              </a:rPr>
              <a:t>Kapitalunion</a:t>
            </a:r>
          </a:p>
        </p:txBody>
      </p:sp>
    </p:spTree>
    <p:extLst>
      <p:ext uri="{BB962C8B-B14F-4D97-AF65-F5344CB8AC3E}">
        <p14:creationId xmlns:p14="http://schemas.microsoft.com/office/powerpoint/2010/main" val="11417122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 xmlns:a16="http://schemas.microsoft.com/office/drawing/2014/main" id="{6A3AD933-F064-4636-9DFA-93C95B1E39CE}"/>
              </a:ext>
            </a:extLst>
          </p:cNvPr>
          <p:cNvSpPr>
            <a:spLocks noGrp="1" noChangeArrowheads="1"/>
          </p:cNvSpPr>
          <p:nvPr>
            <p:ph type="body" idx="1"/>
          </p:nvPr>
        </p:nvSpPr>
        <p:spPr>
          <a:xfrm>
            <a:off x="107951" y="2133603"/>
            <a:ext cx="4248151" cy="4310063"/>
          </a:xfrm>
        </p:spPr>
        <p:txBody>
          <a:bodyPr/>
          <a:lstStyle/>
          <a:p>
            <a:pPr marL="609585" indent="-609585">
              <a:lnSpc>
                <a:spcPct val="80000"/>
              </a:lnSpc>
            </a:pPr>
            <a:r>
              <a:rPr lang="de-DE" altLang="de-DE" sz="1900" b="1" dirty="0">
                <a:solidFill>
                  <a:schemeClr val="accent2"/>
                </a:solidFill>
              </a:rPr>
              <a:t>Direkt von den EU-Bürgern zu deren Interessenvertretung gewähltes gesetzgebendes Organ der EU</a:t>
            </a:r>
          </a:p>
          <a:p>
            <a:pPr marL="609585" indent="-609585">
              <a:lnSpc>
                <a:spcPct val="80000"/>
              </a:lnSpc>
            </a:pPr>
            <a:r>
              <a:rPr lang="de-DE" altLang="de-DE" sz="1900" b="1" dirty="0">
                <a:solidFill>
                  <a:schemeClr val="accent2"/>
                </a:solidFill>
              </a:rPr>
              <a:t>Mitglieder des EP sind in EU-weiten politischen Fraktionen organisiert, vertreten das gesamte politische Meinungsspektrum</a:t>
            </a:r>
          </a:p>
          <a:p>
            <a:pPr marL="609585" indent="-609585">
              <a:lnSpc>
                <a:spcPct val="80000"/>
              </a:lnSpc>
            </a:pPr>
            <a:r>
              <a:rPr lang="de-DE" altLang="de-DE" sz="1900" b="1" dirty="0">
                <a:solidFill>
                  <a:srgbClr val="002060"/>
                </a:solidFill>
              </a:rPr>
              <a:t>Mitglieder werden alle 5 Jahre in allgemeiner, freier, unmittelbarer und geheimer Wahl gewählt (keine Wahlrechtsgleichheit)</a:t>
            </a:r>
          </a:p>
          <a:p>
            <a:pPr marL="609585" indent="-609585">
              <a:lnSpc>
                <a:spcPct val="80000"/>
              </a:lnSpc>
            </a:pPr>
            <a:r>
              <a:rPr lang="de-DE" altLang="de-DE" sz="1800" b="1" dirty="0">
                <a:solidFill>
                  <a:srgbClr val="002060"/>
                </a:solidFill>
              </a:rPr>
              <a:t>751 Abgeordnete in sieben Fraktionen</a:t>
            </a:r>
            <a:endParaRPr lang="de-DE" altLang="de-DE" sz="1900" b="1" dirty="0">
              <a:solidFill>
                <a:srgbClr val="002060"/>
              </a:solidFill>
            </a:endParaRPr>
          </a:p>
        </p:txBody>
      </p:sp>
      <p:pic>
        <p:nvPicPr>
          <p:cNvPr id="31748" name="Picture 4" descr="Plenarsaal des europäischen Parlaments2">
            <a:extLst>
              <a:ext uri="{FF2B5EF4-FFF2-40B4-BE49-F238E27FC236}">
                <a16:creationId xmlns="" xmlns:a16="http://schemas.microsoft.com/office/drawing/2014/main" id="{0B80C804-9E6E-4FEE-B13B-A031D6288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1" y="2349503"/>
            <a:ext cx="43307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a:extLst>
              <a:ext uri="{FF2B5EF4-FFF2-40B4-BE49-F238E27FC236}">
                <a16:creationId xmlns="" xmlns:a16="http://schemas.microsoft.com/office/drawing/2014/main" id="{D41D6549-F746-4031-B3E5-1F35994D94CE}"/>
              </a:ext>
            </a:extLst>
          </p:cNvPr>
          <p:cNvSpPr>
            <a:spLocks noChangeArrowheads="1"/>
          </p:cNvSpPr>
          <p:nvPr/>
        </p:nvSpPr>
        <p:spPr bwMode="auto">
          <a:xfrm>
            <a:off x="395288"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de-DE" altLang="de-DE" sz="3200" b="1" dirty="0">
                <a:solidFill>
                  <a:schemeClr val="accent2"/>
                </a:solidFill>
                <a:effectLst>
                  <a:outerShdw blurRad="38100" dist="38100" dir="2700000" algn="tl">
                    <a:srgbClr val="C0C0C0"/>
                  </a:outerShdw>
                </a:effectLst>
              </a:rPr>
              <a:t> Das Europäische Parlament</a:t>
            </a:r>
          </a:p>
        </p:txBody>
      </p:sp>
      <p:pic>
        <p:nvPicPr>
          <p:cNvPr id="26629" name="Picture 21" descr="C:\Users\KerstinundMichael\Pictures\Logos\KopfEIZNeu_bearbeitet-1.jpg">
            <a:extLst>
              <a:ext uri="{FF2B5EF4-FFF2-40B4-BE49-F238E27FC236}">
                <a16:creationId xmlns="" xmlns:a16="http://schemas.microsoft.com/office/drawing/2014/main" id="{BC437C1E-20E6-433C-9A31-7175913EE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67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31748"/>
                                        </p:tgtEl>
                                        <p:attrNameLst>
                                          <p:attrName>style.visibility</p:attrName>
                                        </p:attrNameLst>
                                      </p:cBhvr>
                                      <p:to>
                                        <p:strVal val="visible"/>
                                      </p:to>
                                    </p:set>
                                    <p:animEffect transition="in" filter="box(out)">
                                      <p:cBhvr>
                                        <p:cTn id="7"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5268054" y="1524795"/>
            <a:ext cx="3768444" cy="5605463"/>
          </a:xfrm>
        </p:spPr>
        <p:txBody>
          <a:bodyPr/>
          <a:lstStyle/>
          <a:p>
            <a:pPr marL="0" indent="0">
              <a:lnSpc>
                <a:spcPct val="80000"/>
              </a:lnSpc>
              <a:buNone/>
            </a:pPr>
            <a:r>
              <a:rPr lang="de-DE" altLang="de-DE" sz="2000" dirty="0"/>
              <a:t>678 Abgeordnete in sieben Fraktionen</a:t>
            </a:r>
            <a:endParaRPr lang="de-DE" altLang="de-DE" sz="1800" dirty="0"/>
          </a:p>
        </p:txBody>
      </p:sp>
      <p:pic>
        <p:nvPicPr>
          <p:cNvPr id="23555" name="Picture 7" descr="Plenarsaal des europäischen Parlamen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920" y="2440862"/>
            <a:ext cx="4038600" cy="302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idx="4294967295"/>
          </p:nvPr>
        </p:nvSpPr>
        <p:spPr>
          <a:xfrm>
            <a:off x="323851" y="476672"/>
            <a:ext cx="8229600" cy="1143000"/>
          </a:xfrm>
          <a:effectLst>
            <a:outerShdw dist="35921" dir="2700000" algn="ctr" rotWithShape="0">
              <a:schemeClr val="bg2"/>
            </a:outerShdw>
          </a:effectLst>
        </p:spPr>
        <p:txBody>
          <a:bodyPr>
            <a:normAutofit/>
          </a:bodyPr>
          <a:lstStyle/>
          <a:p>
            <a:pPr eaLnBrk="1" hangingPunct="1">
              <a:defRPr/>
            </a:pPr>
            <a:r>
              <a:rPr lang="de-DE" sz="4000" b="1" dirty="0">
                <a:solidFill>
                  <a:srgbClr val="003399"/>
                </a:solidFill>
                <a:effectLst>
                  <a:outerShdw blurRad="38100" dist="38100" dir="2700000" algn="tl">
                    <a:srgbClr val="C0C0C0"/>
                  </a:outerShdw>
                </a:effectLst>
              </a:rPr>
              <a:t>Das Parlament ohne UK</a:t>
            </a: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19" y="1340771"/>
            <a:ext cx="3891800" cy="5349529"/>
          </a:xfrm>
          <a:prstGeom prst="rect">
            <a:avLst/>
          </a:prstGeom>
        </p:spPr>
      </p:pic>
    </p:spTree>
    <p:extLst>
      <p:ext uri="{BB962C8B-B14F-4D97-AF65-F5344CB8AC3E}">
        <p14:creationId xmlns:p14="http://schemas.microsoft.com/office/powerpoint/2010/main" val="4560222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4216" y="692151"/>
            <a:ext cx="6480175" cy="1512888"/>
          </a:xfrm>
          <a:effectLst>
            <a:outerShdw dist="35921" dir="2700000" algn="ctr" rotWithShape="0">
              <a:schemeClr val="bg2"/>
            </a:outerShdw>
          </a:effectLst>
        </p:spPr>
        <p:txBody>
          <a:bodyPr/>
          <a:lstStyle/>
          <a:p>
            <a:pPr eaLnBrk="1" hangingPunct="1"/>
            <a:r>
              <a:rPr lang="de-DE" altLang="de-DE" b="1" dirty="0">
                <a:solidFill>
                  <a:srgbClr val="003399"/>
                </a:solidFill>
              </a:rPr>
              <a:t>Sitze 2014 - 2019</a:t>
            </a:r>
          </a:p>
        </p:txBody>
      </p:sp>
      <p:sp>
        <p:nvSpPr>
          <p:cNvPr id="25603" name="Rectangle 4"/>
          <p:cNvSpPr>
            <a:spLocks noChangeArrowheads="1"/>
          </p:cNvSpPr>
          <p:nvPr/>
        </p:nvSpPr>
        <p:spPr bwMode="auto">
          <a:xfrm>
            <a:off x="2325691" y="2652493"/>
            <a:ext cx="18473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a:latin typeface="Calibri" panose="020F0502020204030204" pitchFamily="34" charset="0"/>
              </a:rPr>
              <a:t/>
            </a:r>
            <a:br>
              <a:rPr lang="de-DE" altLang="de-DE" sz="1100">
                <a:latin typeface="Calibri" panose="020F0502020204030204" pitchFamily="34" charset="0"/>
              </a:rPr>
            </a:br>
            <a:endParaRPr lang="de-DE" altLang="de-DE" sz="1800">
              <a:latin typeface="Calibri" panose="020F0502020204030204" pitchFamily="34" charset="0"/>
            </a:endParaRPr>
          </a:p>
        </p:txBody>
      </p:sp>
      <p:pic>
        <p:nvPicPr>
          <p:cNvPr id="25604"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988"/>
            <a:ext cx="7596188"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2"/>
          <p:cNvGraphicFramePr>
            <a:graphicFrameLocks noChangeAspect="1"/>
          </p:cNvGraphicFramePr>
          <p:nvPr>
            <p:extLst/>
          </p:nvPr>
        </p:nvGraphicFramePr>
        <p:xfrm>
          <a:off x="627065" y="989212"/>
          <a:ext cx="6594475" cy="584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674" name="Group 114"/>
          <p:cNvGraphicFramePr>
            <a:graphicFrameLocks noGrp="1"/>
          </p:cNvGraphicFramePr>
          <p:nvPr/>
        </p:nvGraphicFramePr>
        <p:xfrm>
          <a:off x="7667628" y="3"/>
          <a:ext cx="1262064" cy="7277493"/>
        </p:xfrm>
        <a:graphic>
          <a:graphicData uri="http://schemas.openxmlformats.org/drawingml/2006/table">
            <a:tbl>
              <a:tblPr/>
              <a:tblGrid>
                <a:gridCol w="628651">
                  <a:extLst>
                    <a:ext uri="{9D8B030D-6E8A-4147-A177-3AD203B41FA5}">
                      <a16:colId xmlns="" xmlns:a16="http://schemas.microsoft.com/office/drawing/2014/main" val="20000"/>
                    </a:ext>
                  </a:extLst>
                </a:gridCol>
                <a:gridCol w="633413">
                  <a:extLst>
                    <a:ext uri="{9D8B030D-6E8A-4147-A177-3AD203B41FA5}">
                      <a16:colId xmlns="" xmlns:a16="http://schemas.microsoft.com/office/drawing/2014/main" val="20001"/>
                    </a:ext>
                  </a:extLst>
                </a:gridCol>
              </a:tblGrid>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DE </a:t>
                      </a:r>
                      <a:endParaRPr kumimoji="0" lang="de-DE" altLang="de-DE" sz="1100" b="1" i="0" u="none" strike="noStrike" cap="none" normalizeH="0" baseline="0" dirty="0">
                        <a:ln>
                          <a:noFill/>
                        </a:ln>
                        <a:solidFill>
                          <a:schemeClr val="bg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stretch>
                        <a:fillRect/>
                      </a:stretch>
                    </a:blip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a:ln>
                            <a:noFill/>
                          </a:ln>
                          <a:solidFill>
                            <a:schemeClr val="bg1"/>
                          </a:solidFill>
                          <a:effectLst/>
                          <a:latin typeface="Arial" panose="020B0604020202020204" pitchFamily="34" charset="0"/>
                          <a:cs typeface="Times New Roman" panose="02020603050405020304" pitchFamily="18" charset="0"/>
                        </a:rPr>
                        <a:t>96</a:t>
                      </a:r>
                      <a:endParaRPr kumimoji="0" lang="de-DE" altLang="de-DE" sz="1100" b="1" i="0" u="none" strike="noStrike" cap="none" normalizeH="0" baseline="0">
                        <a:ln>
                          <a:noFill/>
                        </a:ln>
                        <a:solidFill>
                          <a:schemeClr val="bg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stretch>
                        <a:fillRect/>
                      </a:stretch>
                    </a:blipFill>
                  </a:tcPr>
                </a:tc>
                <a:extLst>
                  <a:ext uri="{0D108BD9-81ED-4DB2-BD59-A6C34878D82A}">
                    <a16:rowId xmlns="" xmlns:a16="http://schemas.microsoft.com/office/drawing/2014/main" val="1000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FR</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74</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UK</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73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73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RO</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32</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ES</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54</a:t>
                      </a:r>
                      <a:endParaRPr kumimoji="0" lang="de-DE" altLang="de-DE" sz="11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BG</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17</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DK</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SF</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LV</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9"/>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51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CZ</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SK</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HU</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3"/>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4"/>
                  </a:ext>
                </a:extLst>
              </a:tr>
              <a:tr h="28254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HR</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11</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6"/>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CY</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7"/>
                  </a:ext>
                </a:extLst>
              </a:tr>
            </a:tbl>
          </a:graphicData>
        </a:graphic>
      </p:graphicFrame>
    </p:spTree>
    <p:extLst>
      <p:ext uri="{BB962C8B-B14F-4D97-AF65-F5344CB8AC3E}">
        <p14:creationId xmlns:p14="http://schemas.microsoft.com/office/powerpoint/2010/main" val="3393289457"/>
      </p:ext>
    </p:extLst>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15096" y="1294000"/>
            <a:ext cx="3794127" cy="1927225"/>
            <a:chOff x="559" y="712"/>
            <a:chExt cx="2390" cy="1214"/>
          </a:xfrm>
        </p:grpSpPr>
        <p:sp>
          <p:nvSpPr>
            <p:cNvPr id="5199" name="Text Box 7"/>
            <p:cNvSpPr txBox="1">
              <a:spLocks noChangeArrowheads="1"/>
            </p:cNvSpPr>
            <p:nvPr/>
          </p:nvSpPr>
          <p:spPr bwMode="auto">
            <a:xfrm>
              <a:off x="559" y="712"/>
              <a:ext cx="239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400" b="1" dirty="0">
                  <a:cs typeface="Arial" panose="020B0604020202020204" pitchFamily="34" charset="0"/>
                </a:rPr>
                <a:t>Der Aufbau Europas</a:t>
              </a:r>
            </a:p>
            <a:p>
              <a:pPr>
                <a:spcBef>
                  <a:spcPct val="50000"/>
                </a:spcBef>
                <a:buFontTx/>
                <a:buNone/>
              </a:pPr>
              <a:r>
                <a:rPr lang="de-DE" altLang="de-DE" sz="1600" b="1" dirty="0">
                  <a:cs typeface="Arial" panose="020B0604020202020204" pitchFamily="34" charset="0"/>
                </a:rPr>
                <a:t>Von </a:t>
              </a:r>
              <a:r>
                <a:rPr lang="de-DE" altLang="de-DE" sz="1600" b="1">
                  <a:cs typeface="Arial" panose="020B0604020202020204" pitchFamily="34" charset="0"/>
                </a:rPr>
                <a:t>der EGKS </a:t>
              </a:r>
              <a:r>
                <a:rPr lang="de-DE" altLang="de-DE" sz="1600" b="1" dirty="0">
                  <a:cs typeface="Arial" panose="020B0604020202020204" pitchFamily="34" charset="0"/>
                </a:rPr>
                <a:t>der 6 zu der EU der 28</a:t>
              </a:r>
            </a:p>
          </p:txBody>
        </p:sp>
        <p:graphicFrame>
          <p:nvGraphicFramePr>
            <p:cNvPr id="5200" name="Object 8"/>
            <p:cNvGraphicFramePr>
              <a:graphicFrameLocks noChangeAspect="1"/>
            </p:cNvGraphicFramePr>
            <p:nvPr/>
          </p:nvGraphicFramePr>
          <p:xfrm>
            <a:off x="729" y="1337"/>
            <a:ext cx="916" cy="589"/>
          </p:xfrm>
          <a:graphic>
            <a:graphicData uri="http://schemas.openxmlformats.org/presentationml/2006/ole">
              <mc:AlternateContent xmlns:mc="http://schemas.openxmlformats.org/markup-compatibility/2006">
                <mc:Choice xmlns:v="urn:schemas-microsoft-com:vml" Requires="v">
                  <p:oleObj spid="_x0000_s1158" name="Photo Editor Photo" r:id="rId4" imgW="1619476" imgH="1076475" progId="">
                    <p:embed/>
                  </p:oleObj>
                </mc:Choice>
                <mc:Fallback>
                  <p:oleObj name="Photo Editor Photo" r:id="rId4" imgW="1619476" imgH="10764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 y="1337"/>
                          <a:ext cx="916"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23" name="Group 9"/>
          <p:cNvGrpSpPr>
            <a:grpSpLocks/>
          </p:cNvGrpSpPr>
          <p:nvPr/>
        </p:nvGrpSpPr>
        <p:grpSpPr bwMode="auto">
          <a:xfrm>
            <a:off x="-189705" y="3452837"/>
            <a:ext cx="2667000" cy="2797175"/>
            <a:chOff x="279" y="2078"/>
            <a:chExt cx="1680" cy="1762"/>
          </a:xfrm>
        </p:grpSpPr>
        <p:graphicFrame>
          <p:nvGraphicFramePr>
            <p:cNvPr id="5186" name="Object 10"/>
            <p:cNvGraphicFramePr>
              <a:graphicFrameLocks noChangeAspect="1"/>
            </p:cNvGraphicFramePr>
            <p:nvPr/>
          </p:nvGraphicFramePr>
          <p:xfrm>
            <a:off x="513" y="2714"/>
            <a:ext cx="324" cy="208"/>
          </p:xfrm>
          <a:graphic>
            <a:graphicData uri="http://schemas.openxmlformats.org/presentationml/2006/ole">
              <mc:AlternateContent xmlns:mc="http://schemas.openxmlformats.org/markup-compatibility/2006">
                <mc:Choice xmlns:v="urn:schemas-microsoft-com:vml" Requires="v">
                  <p:oleObj spid="_x0000_s1159" name="Photo Editor Photo" r:id="rId6" imgW="571731" imgH="380852" progId="">
                    <p:embed/>
                  </p:oleObj>
                </mc:Choice>
                <mc:Fallback>
                  <p:oleObj name="Photo Editor Photo" r:id="rId6" imgW="571731" imgH="38085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 y="2714"/>
                          <a:ext cx="32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7" name="Text Box 11"/>
            <p:cNvSpPr txBox="1">
              <a:spLocks noChangeArrowheads="1"/>
            </p:cNvSpPr>
            <p:nvPr/>
          </p:nvSpPr>
          <p:spPr bwMode="auto">
            <a:xfrm>
              <a:off x="513" y="2547"/>
              <a:ext cx="6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Belgien</a:t>
              </a:r>
            </a:p>
          </p:txBody>
        </p:sp>
        <p:sp>
          <p:nvSpPr>
            <p:cNvPr id="5188" name="Text Box 12"/>
            <p:cNvSpPr txBox="1">
              <a:spLocks noChangeArrowheads="1"/>
            </p:cNvSpPr>
            <p:nvPr/>
          </p:nvSpPr>
          <p:spPr bwMode="auto">
            <a:xfrm>
              <a:off x="471" y="3006"/>
              <a:ext cx="6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Frankreich</a:t>
              </a:r>
            </a:p>
          </p:txBody>
        </p:sp>
        <p:graphicFrame>
          <p:nvGraphicFramePr>
            <p:cNvPr id="5189" name="Object 13"/>
            <p:cNvGraphicFramePr>
              <a:graphicFrameLocks noChangeAspect="1"/>
            </p:cNvGraphicFramePr>
            <p:nvPr/>
          </p:nvGraphicFramePr>
          <p:xfrm>
            <a:off x="513" y="3631"/>
            <a:ext cx="324" cy="209"/>
          </p:xfrm>
          <a:graphic>
            <a:graphicData uri="http://schemas.openxmlformats.org/presentationml/2006/ole">
              <mc:AlternateContent xmlns:mc="http://schemas.openxmlformats.org/markup-compatibility/2006">
                <mc:Choice xmlns:v="urn:schemas-microsoft-com:vml" Requires="v">
                  <p:oleObj spid="_x0000_s1160" name="Photo Editor Photo" r:id="rId8" imgW="571731" imgH="380852" progId="">
                    <p:embed/>
                  </p:oleObj>
                </mc:Choice>
                <mc:Fallback>
                  <p:oleObj name="Photo Editor Photo" r:id="rId8" imgW="571731" imgH="38085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 y="3631"/>
                          <a:ext cx="324"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0" name="Text Box 14"/>
            <p:cNvSpPr txBox="1">
              <a:spLocks noChangeArrowheads="1"/>
            </p:cNvSpPr>
            <p:nvPr/>
          </p:nvSpPr>
          <p:spPr bwMode="auto">
            <a:xfrm>
              <a:off x="427" y="3465"/>
              <a:ext cx="5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200" dirty="0">
                  <a:cs typeface="Arial" panose="020B0604020202020204" pitchFamily="34" charset="0"/>
                </a:rPr>
                <a:t>Luxemburg</a:t>
              </a:r>
            </a:p>
          </p:txBody>
        </p:sp>
        <p:graphicFrame>
          <p:nvGraphicFramePr>
            <p:cNvPr id="5191" name="Object 15"/>
            <p:cNvGraphicFramePr>
              <a:graphicFrameLocks noChangeAspect="1"/>
            </p:cNvGraphicFramePr>
            <p:nvPr/>
          </p:nvGraphicFramePr>
          <p:xfrm>
            <a:off x="1203" y="2714"/>
            <a:ext cx="324" cy="208"/>
          </p:xfrm>
          <a:graphic>
            <a:graphicData uri="http://schemas.openxmlformats.org/presentationml/2006/ole">
              <mc:AlternateContent xmlns:mc="http://schemas.openxmlformats.org/markup-compatibility/2006">
                <mc:Choice xmlns:v="urn:schemas-microsoft-com:vml" Requires="v">
                  <p:oleObj spid="_x0000_s1161" name="Photo Editor Photo" r:id="rId10" imgW="571731" imgH="380852" progId="">
                    <p:embed/>
                  </p:oleObj>
                </mc:Choice>
                <mc:Fallback>
                  <p:oleObj name="Photo Editor Photo" r:id="rId10" imgW="571731" imgH="380852"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3" y="2714"/>
                          <a:ext cx="32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2" name="Text Box 16"/>
            <p:cNvSpPr txBox="1">
              <a:spLocks noChangeArrowheads="1"/>
            </p:cNvSpPr>
            <p:nvPr/>
          </p:nvSpPr>
          <p:spPr bwMode="auto">
            <a:xfrm>
              <a:off x="1076" y="2547"/>
              <a:ext cx="6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Deutschland</a:t>
              </a:r>
            </a:p>
          </p:txBody>
        </p:sp>
        <p:graphicFrame>
          <p:nvGraphicFramePr>
            <p:cNvPr id="5193" name="Object 17"/>
            <p:cNvGraphicFramePr>
              <a:graphicFrameLocks noChangeAspect="1"/>
            </p:cNvGraphicFramePr>
            <p:nvPr/>
          </p:nvGraphicFramePr>
          <p:xfrm>
            <a:off x="1203" y="3173"/>
            <a:ext cx="324" cy="208"/>
          </p:xfrm>
          <a:graphic>
            <a:graphicData uri="http://schemas.openxmlformats.org/presentationml/2006/ole">
              <mc:AlternateContent xmlns:mc="http://schemas.openxmlformats.org/markup-compatibility/2006">
                <mc:Choice xmlns:v="urn:schemas-microsoft-com:vml" Requires="v">
                  <p:oleObj spid="_x0000_s1162" name="Photo Editor Photo" r:id="rId12" imgW="571731" imgH="380852" progId="">
                    <p:embed/>
                  </p:oleObj>
                </mc:Choice>
                <mc:Fallback>
                  <p:oleObj name="Photo Editor Photo" r:id="rId12" imgW="571731" imgH="380852"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3" y="3173"/>
                          <a:ext cx="32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4" name="Text Box 18"/>
            <p:cNvSpPr txBox="1">
              <a:spLocks noChangeArrowheads="1"/>
            </p:cNvSpPr>
            <p:nvPr/>
          </p:nvSpPr>
          <p:spPr bwMode="auto">
            <a:xfrm>
              <a:off x="1203" y="3006"/>
              <a:ext cx="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Italien</a:t>
              </a:r>
            </a:p>
          </p:txBody>
        </p:sp>
        <p:graphicFrame>
          <p:nvGraphicFramePr>
            <p:cNvPr id="5195" name="Object 19"/>
            <p:cNvGraphicFramePr>
              <a:graphicFrameLocks noChangeAspect="1"/>
            </p:cNvGraphicFramePr>
            <p:nvPr/>
          </p:nvGraphicFramePr>
          <p:xfrm>
            <a:off x="1203" y="3631"/>
            <a:ext cx="324" cy="209"/>
          </p:xfrm>
          <a:graphic>
            <a:graphicData uri="http://schemas.openxmlformats.org/presentationml/2006/ole">
              <mc:AlternateContent xmlns:mc="http://schemas.openxmlformats.org/markup-compatibility/2006">
                <mc:Choice xmlns:v="urn:schemas-microsoft-com:vml" Requires="v">
                  <p:oleObj spid="_x0000_s1163" name="Photo Editor Photo" r:id="rId14" imgW="571731" imgH="380852" progId="">
                    <p:embed/>
                  </p:oleObj>
                </mc:Choice>
                <mc:Fallback>
                  <p:oleObj name="Photo Editor Photo" r:id="rId14" imgW="571731" imgH="380852"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3" y="3631"/>
                          <a:ext cx="324"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6" name="Text Box 20"/>
            <p:cNvSpPr txBox="1">
              <a:spLocks noChangeArrowheads="1"/>
            </p:cNvSpPr>
            <p:nvPr/>
          </p:nvSpPr>
          <p:spPr bwMode="auto">
            <a:xfrm>
              <a:off x="1117" y="3465"/>
              <a:ext cx="7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Niederlande</a:t>
              </a:r>
              <a:endParaRPr lang="de-DE" altLang="de-DE" sz="2400" dirty="0">
                <a:cs typeface="Arial" panose="020B0604020202020204" pitchFamily="34" charset="0"/>
              </a:endParaRPr>
            </a:p>
          </p:txBody>
        </p:sp>
        <p:sp>
          <p:nvSpPr>
            <p:cNvPr id="5197" name="Text Box 21"/>
            <p:cNvSpPr txBox="1">
              <a:spLocks noChangeArrowheads="1"/>
            </p:cNvSpPr>
            <p:nvPr/>
          </p:nvSpPr>
          <p:spPr bwMode="auto">
            <a:xfrm>
              <a:off x="279" y="2078"/>
              <a:ext cx="1680"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cs typeface="Arial" panose="020B0604020202020204" pitchFamily="34" charset="0"/>
                </a:rPr>
                <a:t>1957 </a:t>
              </a:r>
            </a:p>
            <a:p>
              <a:pPr algn="ctr">
                <a:spcBef>
                  <a:spcPct val="50000"/>
                </a:spcBef>
                <a:buFontTx/>
                <a:buNone/>
              </a:pPr>
              <a:r>
                <a:rPr lang="de-DE" altLang="de-DE" sz="1800" b="1" dirty="0">
                  <a:cs typeface="Arial" panose="020B0604020202020204" pitchFamily="34" charset="0"/>
                </a:rPr>
                <a:t>Römische Verträge</a:t>
              </a:r>
            </a:p>
            <a:p>
              <a:pPr algn="ctr">
                <a:spcBef>
                  <a:spcPct val="50000"/>
                </a:spcBef>
                <a:buFontTx/>
                <a:buNone/>
              </a:pPr>
              <a:endParaRPr lang="de-DE" altLang="de-DE" sz="2400" dirty="0">
                <a:latin typeface="Times New Roman" panose="02020603050405020304" pitchFamily="18" charset="0"/>
              </a:endParaRPr>
            </a:p>
          </p:txBody>
        </p:sp>
        <p:pic>
          <p:nvPicPr>
            <p:cNvPr id="5198"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 y="3173"/>
              <a:ext cx="32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 name="Group 23"/>
          <p:cNvGrpSpPr>
            <a:grpSpLocks/>
          </p:cNvGrpSpPr>
          <p:nvPr/>
        </p:nvGrpSpPr>
        <p:grpSpPr bwMode="auto">
          <a:xfrm>
            <a:off x="2034307" y="2924043"/>
            <a:ext cx="1262063" cy="2592388"/>
            <a:chOff x="1893" y="1754"/>
            <a:chExt cx="795" cy="1627"/>
          </a:xfrm>
        </p:grpSpPr>
        <p:graphicFrame>
          <p:nvGraphicFramePr>
            <p:cNvPr id="5179" name="Object 24"/>
            <p:cNvGraphicFramePr>
              <a:graphicFrameLocks noChangeAspect="1"/>
            </p:cNvGraphicFramePr>
            <p:nvPr/>
          </p:nvGraphicFramePr>
          <p:xfrm>
            <a:off x="2023" y="2255"/>
            <a:ext cx="323" cy="208"/>
          </p:xfrm>
          <a:graphic>
            <a:graphicData uri="http://schemas.openxmlformats.org/presentationml/2006/ole">
              <mc:AlternateContent xmlns:mc="http://schemas.openxmlformats.org/markup-compatibility/2006">
                <mc:Choice xmlns:v="urn:schemas-microsoft-com:vml" Requires="v">
                  <p:oleObj spid="_x0000_s1164" name="Photo Editor Photo" r:id="rId17" imgW="571731" imgH="380852" progId="">
                    <p:embed/>
                  </p:oleObj>
                </mc:Choice>
                <mc:Fallback>
                  <p:oleObj name="Photo Editor Photo" r:id="rId17" imgW="571731" imgH="380852"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23" y="2255"/>
                          <a:ext cx="323"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0" name="Text Box 25"/>
            <p:cNvSpPr txBox="1">
              <a:spLocks noChangeArrowheads="1"/>
            </p:cNvSpPr>
            <p:nvPr/>
          </p:nvSpPr>
          <p:spPr bwMode="auto">
            <a:xfrm>
              <a:off x="1935" y="2088"/>
              <a:ext cx="56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Dänemark</a:t>
              </a:r>
            </a:p>
          </p:txBody>
        </p:sp>
        <p:graphicFrame>
          <p:nvGraphicFramePr>
            <p:cNvPr id="5181" name="Object 26"/>
            <p:cNvGraphicFramePr>
              <a:graphicFrameLocks noChangeAspect="1"/>
            </p:cNvGraphicFramePr>
            <p:nvPr/>
          </p:nvGraphicFramePr>
          <p:xfrm>
            <a:off x="2023" y="2714"/>
            <a:ext cx="323" cy="208"/>
          </p:xfrm>
          <a:graphic>
            <a:graphicData uri="http://schemas.openxmlformats.org/presentationml/2006/ole">
              <mc:AlternateContent xmlns:mc="http://schemas.openxmlformats.org/markup-compatibility/2006">
                <mc:Choice xmlns:v="urn:schemas-microsoft-com:vml" Requires="v">
                  <p:oleObj spid="_x0000_s1165" name="Photo Editor Photo" r:id="rId19" imgW="571731" imgH="380852" progId="">
                    <p:embed/>
                  </p:oleObj>
                </mc:Choice>
                <mc:Fallback>
                  <p:oleObj name="Photo Editor Photo" r:id="rId19" imgW="571731" imgH="380852"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23" y="2714"/>
                          <a:ext cx="323"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2" name="Text Box 27"/>
            <p:cNvSpPr txBox="1">
              <a:spLocks noChangeArrowheads="1"/>
            </p:cNvSpPr>
            <p:nvPr/>
          </p:nvSpPr>
          <p:spPr bwMode="auto">
            <a:xfrm>
              <a:off x="1893" y="2547"/>
              <a:ext cx="7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Großbritannien</a:t>
              </a:r>
            </a:p>
          </p:txBody>
        </p:sp>
        <p:graphicFrame>
          <p:nvGraphicFramePr>
            <p:cNvPr id="5183" name="Object 28"/>
            <p:cNvGraphicFramePr>
              <a:graphicFrameLocks noChangeAspect="1"/>
            </p:cNvGraphicFramePr>
            <p:nvPr/>
          </p:nvGraphicFramePr>
          <p:xfrm>
            <a:off x="2023" y="3173"/>
            <a:ext cx="323" cy="208"/>
          </p:xfrm>
          <a:graphic>
            <a:graphicData uri="http://schemas.openxmlformats.org/presentationml/2006/ole">
              <mc:AlternateContent xmlns:mc="http://schemas.openxmlformats.org/markup-compatibility/2006">
                <mc:Choice xmlns:v="urn:schemas-microsoft-com:vml" Requires="v">
                  <p:oleObj spid="_x0000_s1166" name="Photo Editor Photo" r:id="rId21" imgW="571731" imgH="380852" progId="">
                    <p:embed/>
                  </p:oleObj>
                </mc:Choice>
                <mc:Fallback>
                  <p:oleObj name="Photo Editor Photo" r:id="rId21" imgW="571731" imgH="38085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23" y="3173"/>
                          <a:ext cx="323"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4" name="Text Box 29"/>
            <p:cNvSpPr txBox="1">
              <a:spLocks noChangeArrowheads="1"/>
            </p:cNvSpPr>
            <p:nvPr/>
          </p:nvSpPr>
          <p:spPr bwMode="auto">
            <a:xfrm>
              <a:off x="2023" y="3006"/>
              <a:ext cx="3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Irland</a:t>
              </a:r>
            </a:p>
          </p:txBody>
        </p:sp>
        <p:sp>
          <p:nvSpPr>
            <p:cNvPr id="5185" name="Text Box 30"/>
            <p:cNvSpPr txBox="1">
              <a:spLocks noChangeArrowheads="1"/>
            </p:cNvSpPr>
            <p:nvPr/>
          </p:nvSpPr>
          <p:spPr bwMode="auto">
            <a:xfrm>
              <a:off x="1893" y="1754"/>
              <a:ext cx="60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cs typeface="Arial" panose="020B0604020202020204" pitchFamily="34" charset="0"/>
                </a:rPr>
                <a:t>Beitritt 1973</a:t>
              </a:r>
            </a:p>
          </p:txBody>
        </p:sp>
      </p:grpSp>
      <p:grpSp>
        <p:nvGrpSpPr>
          <p:cNvPr id="5125" name="Group 31"/>
          <p:cNvGrpSpPr>
            <a:grpSpLocks/>
          </p:cNvGrpSpPr>
          <p:nvPr/>
        </p:nvGrpSpPr>
        <p:grpSpPr bwMode="auto">
          <a:xfrm>
            <a:off x="2901875" y="2408238"/>
            <a:ext cx="1131888" cy="1150938"/>
            <a:chOff x="2461" y="1488"/>
            <a:chExt cx="713" cy="725"/>
          </a:xfrm>
        </p:grpSpPr>
        <p:graphicFrame>
          <p:nvGraphicFramePr>
            <p:cNvPr id="5176" name="Object 32"/>
            <p:cNvGraphicFramePr>
              <a:graphicFrameLocks noChangeAspect="1"/>
            </p:cNvGraphicFramePr>
            <p:nvPr/>
          </p:nvGraphicFramePr>
          <p:xfrm>
            <a:off x="2626" y="2005"/>
            <a:ext cx="324" cy="208"/>
          </p:xfrm>
          <a:graphic>
            <a:graphicData uri="http://schemas.openxmlformats.org/presentationml/2006/ole">
              <mc:AlternateContent xmlns:mc="http://schemas.openxmlformats.org/markup-compatibility/2006">
                <mc:Choice xmlns:v="urn:schemas-microsoft-com:vml" Requires="v">
                  <p:oleObj spid="_x0000_s1167" name="Photo Editor Photo" r:id="rId23" imgW="571731" imgH="380852" progId="">
                    <p:embed/>
                  </p:oleObj>
                </mc:Choice>
                <mc:Fallback>
                  <p:oleObj name="Photo Editor Photo" r:id="rId23" imgW="571731" imgH="380852"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26" y="2005"/>
                          <a:ext cx="32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7" name="Text Box 33"/>
            <p:cNvSpPr txBox="1">
              <a:spLocks noChangeArrowheads="1"/>
            </p:cNvSpPr>
            <p:nvPr/>
          </p:nvSpPr>
          <p:spPr bwMode="auto">
            <a:xfrm>
              <a:off x="2461" y="1838"/>
              <a:ext cx="7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cs typeface="Arial" panose="020B0604020202020204" pitchFamily="34" charset="0"/>
                </a:rPr>
                <a:t>Griechenland</a:t>
              </a:r>
            </a:p>
          </p:txBody>
        </p:sp>
        <p:sp>
          <p:nvSpPr>
            <p:cNvPr id="5178" name="Text Box 34"/>
            <p:cNvSpPr txBox="1">
              <a:spLocks noChangeArrowheads="1"/>
            </p:cNvSpPr>
            <p:nvPr/>
          </p:nvSpPr>
          <p:spPr bwMode="auto">
            <a:xfrm>
              <a:off x="2496" y="1488"/>
              <a:ext cx="62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latin typeface="+mn-lt"/>
                </a:rPr>
                <a:t>Beitritt 1981</a:t>
              </a:r>
            </a:p>
          </p:txBody>
        </p:sp>
      </p:grpSp>
      <p:grpSp>
        <p:nvGrpSpPr>
          <p:cNvPr id="5126" name="Group 36"/>
          <p:cNvGrpSpPr>
            <a:grpSpLocks/>
          </p:cNvGrpSpPr>
          <p:nvPr/>
        </p:nvGrpSpPr>
        <p:grpSpPr bwMode="auto">
          <a:xfrm>
            <a:off x="3785238" y="1986125"/>
            <a:ext cx="1027113" cy="1787525"/>
            <a:chOff x="3057" y="1087"/>
            <a:chExt cx="647" cy="1126"/>
          </a:xfrm>
        </p:grpSpPr>
        <p:graphicFrame>
          <p:nvGraphicFramePr>
            <p:cNvPr id="5171" name="Object 37"/>
            <p:cNvGraphicFramePr>
              <a:graphicFrameLocks noChangeAspect="1"/>
            </p:cNvGraphicFramePr>
            <p:nvPr/>
          </p:nvGraphicFramePr>
          <p:xfrm>
            <a:off x="3230" y="1587"/>
            <a:ext cx="323" cy="209"/>
          </p:xfrm>
          <a:graphic>
            <a:graphicData uri="http://schemas.openxmlformats.org/presentationml/2006/ole">
              <mc:AlternateContent xmlns:mc="http://schemas.openxmlformats.org/markup-compatibility/2006">
                <mc:Choice xmlns:v="urn:schemas-microsoft-com:vml" Requires="v">
                  <p:oleObj spid="_x0000_s1168" name="Photo Editor Photo" r:id="rId25" imgW="571731" imgH="380852" progId="">
                    <p:embed/>
                  </p:oleObj>
                </mc:Choice>
                <mc:Fallback>
                  <p:oleObj name="Photo Editor Photo" r:id="rId25" imgW="571731" imgH="380852"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30" y="1587"/>
                          <a:ext cx="323"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2" name="Text Box 38"/>
            <p:cNvSpPr txBox="1">
              <a:spLocks noChangeArrowheads="1"/>
            </p:cNvSpPr>
            <p:nvPr/>
          </p:nvSpPr>
          <p:spPr bwMode="auto">
            <a:xfrm>
              <a:off x="3187" y="1421"/>
              <a:ext cx="5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Portugal</a:t>
              </a:r>
            </a:p>
          </p:txBody>
        </p:sp>
        <p:graphicFrame>
          <p:nvGraphicFramePr>
            <p:cNvPr id="5173" name="Object 39"/>
            <p:cNvGraphicFramePr>
              <a:graphicFrameLocks noChangeAspect="1"/>
            </p:cNvGraphicFramePr>
            <p:nvPr/>
          </p:nvGraphicFramePr>
          <p:xfrm>
            <a:off x="3230" y="2005"/>
            <a:ext cx="323" cy="208"/>
          </p:xfrm>
          <a:graphic>
            <a:graphicData uri="http://schemas.openxmlformats.org/presentationml/2006/ole">
              <mc:AlternateContent xmlns:mc="http://schemas.openxmlformats.org/markup-compatibility/2006">
                <mc:Choice xmlns:v="urn:schemas-microsoft-com:vml" Requires="v">
                  <p:oleObj spid="_x0000_s1169" name="Photo Editor Photo" r:id="rId27" imgW="571731" imgH="380852" progId="">
                    <p:embed/>
                  </p:oleObj>
                </mc:Choice>
                <mc:Fallback>
                  <p:oleObj name="Photo Editor Photo" r:id="rId27" imgW="571731" imgH="380852"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30" y="2005"/>
                          <a:ext cx="323"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4" name="Text Box 40"/>
            <p:cNvSpPr txBox="1">
              <a:spLocks noChangeArrowheads="1"/>
            </p:cNvSpPr>
            <p:nvPr/>
          </p:nvSpPr>
          <p:spPr bwMode="auto">
            <a:xfrm>
              <a:off x="3187" y="1838"/>
              <a:ext cx="5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Spanien</a:t>
              </a:r>
            </a:p>
          </p:txBody>
        </p:sp>
        <p:sp>
          <p:nvSpPr>
            <p:cNvPr id="5175" name="Text Box 41"/>
            <p:cNvSpPr txBox="1">
              <a:spLocks noChangeArrowheads="1"/>
            </p:cNvSpPr>
            <p:nvPr/>
          </p:nvSpPr>
          <p:spPr bwMode="auto">
            <a:xfrm>
              <a:off x="3057" y="1087"/>
              <a:ext cx="6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latin typeface="+mn-lt"/>
                </a:rPr>
                <a:t>Beitritt 1986</a:t>
              </a:r>
            </a:p>
          </p:txBody>
        </p:sp>
      </p:grpSp>
      <p:grpSp>
        <p:nvGrpSpPr>
          <p:cNvPr id="5127" name="Group 42"/>
          <p:cNvGrpSpPr>
            <a:grpSpLocks/>
          </p:cNvGrpSpPr>
          <p:nvPr/>
        </p:nvGrpSpPr>
        <p:grpSpPr bwMode="auto">
          <a:xfrm>
            <a:off x="4588675" y="1733553"/>
            <a:ext cx="977901" cy="2516187"/>
            <a:chOff x="3661" y="628"/>
            <a:chExt cx="616" cy="1585"/>
          </a:xfrm>
        </p:grpSpPr>
        <p:pic>
          <p:nvPicPr>
            <p:cNvPr id="5164" name="Picture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90" y="1170"/>
              <a:ext cx="3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5" name="Text Box 44"/>
            <p:cNvSpPr txBox="1">
              <a:spLocks noChangeArrowheads="1"/>
            </p:cNvSpPr>
            <p:nvPr/>
          </p:nvSpPr>
          <p:spPr bwMode="auto">
            <a:xfrm>
              <a:off x="3710" y="1003"/>
              <a:ext cx="5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Finnland</a:t>
              </a:r>
            </a:p>
          </p:txBody>
        </p:sp>
        <p:pic>
          <p:nvPicPr>
            <p:cNvPr id="5166" name="Picture 4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90" y="1587"/>
              <a:ext cx="3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7" name="Text Box 46"/>
            <p:cNvSpPr txBox="1">
              <a:spLocks noChangeArrowheads="1"/>
            </p:cNvSpPr>
            <p:nvPr/>
          </p:nvSpPr>
          <p:spPr bwMode="auto">
            <a:xfrm>
              <a:off x="3710" y="1421"/>
              <a:ext cx="5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Österreich</a:t>
              </a:r>
            </a:p>
          </p:txBody>
        </p:sp>
        <p:pic>
          <p:nvPicPr>
            <p:cNvPr id="5168" name="Picture 4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90" y="2005"/>
              <a:ext cx="32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Text Box 48"/>
            <p:cNvSpPr txBox="1">
              <a:spLocks noChangeArrowheads="1"/>
            </p:cNvSpPr>
            <p:nvPr/>
          </p:nvSpPr>
          <p:spPr bwMode="auto">
            <a:xfrm>
              <a:off x="3704" y="183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Schweden</a:t>
              </a:r>
            </a:p>
          </p:txBody>
        </p:sp>
        <p:sp>
          <p:nvSpPr>
            <p:cNvPr id="5170" name="Text Box 49"/>
            <p:cNvSpPr txBox="1">
              <a:spLocks noChangeArrowheads="1"/>
            </p:cNvSpPr>
            <p:nvPr/>
          </p:nvSpPr>
          <p:spPr bwMode="auto">
            <a:xfrm>
              <a:off x="3661" y="628"/>
              <a:ext cx="60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latin typeface="+mn-lt"/>
                </a:rPr>
                <a:t>Beitritt 1995</a:t>
              </a:r>
              <a:endParaRPr lang="de-DE" altLang="de-DE" sz="2400" dirty="0">
                <a:latin typeface="+mn-lt"/>
              </a:endParaRPr>
            </a:p>
          </p:txBody>
        </p:sp>
      </p:grpSp>
      <p:grpSp>
        <p:nvGrpSpPr>
          <p:cNvPr id="5128" name="Group 50"/>
          <p:cNvGrpSpPr>
            <a:grpSpLocks/>
          </p:cNvGrpSpPr>
          <p:nvPr/>
        </p:nvGrpSpPr>
        <p:grpSpPr bwMode="auto">
          <a:xfrm>
            <a:off x="5566412" y="1657351"/>
            <a:ext cx="1847851" cy="3683000"/>
            <a:chOff x="4308" y="336"/>
            <a:chExt cx="1164" cy="2320"/>
          </a:xfrm>
        </p:grpSpPr>
        <p:pic>
          <p:nvPicPr>
            <p:cNvPr id="5143" name="Picture 5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94" y="753"/>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 Box 52"/>
            <p:cNvSpPr txBox="1">
              <a:spLocks noChangeArrowheads="1"/>
            </p:cNvSpPr>
            <p:nvPr/>
          </p:nvSpPr>
          <p:spPr bwMode="auto">
            <a:xfrm>
              <a:off x="4351" y="545"/>
              <a:ext cx="4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Estland</a:t>
              </a:r>
            </a:p>
          </p:txBody>
        </p:sp>
        <p:pic>
          <p:nvPicPr>
            <p:cNvPr id="5145"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55" y="753"/>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Text Box 54"/>
            <p:cNvSpPr txBox="1">
              <a:spLocks noChangeArrowheads="1"/>
            </p:cNvSpPr>
            <p:nvPr/>
          </p:nvSpPr>
          <p:spPr bwMode="auto">
            <a:xfrm>
              <a:off x="4911" y="545"/>
              <a:ext cx="56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Lettland</a:t>
              </a:r>
            </a:p>
          </p:txBody>
        </p:sp>
        <p:pic>
          <p:nvPicPr>
            <p:cNvPr id="5147" name="Picture 5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4" y="1170"/>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8" name="Text Box 56"/>
            <p:cNvSpPr txBox="1">
              <a:spLocks noChangeArrowheads="1"/>
            </p:cNvSpPr>
            <p:nvPr/>
          </p:nvSpPr>
          <p:spPr bwMode="auto">
            <a:xfrm>
              <a:off x="4351" y="1003"/>
              <a:ext cx="5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Litauen</a:t>
              </a:r>
            </a:p>
          </p:txBody>
        </p:sp>
        <p:pic>
          <p:nvPicPr>
            <p:cNvPr id="5149" name="Picture 5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55" y="1170"/>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 Box 58"/>
            <p:cNvSpPr txBox="1">
              <a:spLocks noChangeArrowheads="1"/>
            </p:cNvSpPr>
            <p:nvPr/>
          </p:nvSpPr>
          <p:spPr bwMode="auto">
            <a:xfrm>
              <a:off x="4955" y="1003"/>
              <a:ext cx="4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Malta</a:t>
              </a:r>
            </a:p>
          </p:txBody>
        </p:sp>
        <p:pic>
          <p:nvPicPr>
            <p:cNvPr id="5151" name="Picture 5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94" y="1587"/>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Text Box 60"/>
            <p:cNvSpPr txBox="1">
              <a:spLocks noChangeArrowheads="1"/>
            </p:cNvSpPr>
            <p:nvPr/>
          </p:nvSpPr>
          <p:spPr bwMode="auto">
            <a:xfrm>
              <a:off x="4361" y="1421"/>
              <a:ext cx="3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Polen</a:t>
              </a:r>
              <a:endParaRPr lang="de-DE" altLang="de-DE" sz="2400" dirty="0">
                <a:latin typeface="+mn-lt"/>
              </a:endParaRPr>
            </a:p>
          </p:txBody>
        </p:sp>
        <p:pic>
          <p:nvPicPr>
            <p:cNvPr id="5153" name="Picture 6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955" y="1587"/>
              <a:ext cx="3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4" name="Text Box 62"/>
            <p:cNvSpPr txBox="1">
              <a:spLocks noChangeArrowheads="1"/>
            </p:cNvSpPr>
            <p:nvPr/>
          </p:nvSpPr>
          <p:spPr bwMode="auto">
            <a:xfrm>
              <a:off x="4911" y="1421"/>
              <a:ext cx="5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Slowakei</a:t>
              </a:r>
            </a:p>
          </p:txBody>
        </p:sp>
        <p:pic>
          <p:nvPicPr>
            <p:cNvPr id="5155" name="Picture 6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16" y="2016"/>
              <a:ext cx="32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64"/>
            <p:cNvSpPr txBox="1">
              <a:spLocks noChangeArrowheads="1"/>
            </p:cNvSpPr>
            <p:nvPr/>
          </p:nvSpPr>
          <p:spPr bwMode="auto">
            <a:xfrm>
              <a:off x="4308" y="1838"/>
              <a:ext cx="5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Slowenien</a:t>
              </a:r>
            </a:p>
          </p:txBody>
        </p:sp>
        <p:pic>
          <p:nvPicPr>
            <p:cNvPr id="5157" name="Picture 6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944" y="2064"/>
              <a:ext cx="32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Text Box 66"/>
            <p:cNvSpPr txBox="1">
              <a:spLocks noChangeArrowheads="1"/>
            </p:cNvSpPr>
            <p:nvPr/>
          </p:nvSpPr>
          <p:spPr bwMode="auto">
            <a:xfrm>
              <a:off x="4775" y="1796"/>
              <a:ext cx="69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200" dirty="0">
                  <a:cs typeface="Arial" panose="020B0604020202020204" pitchFamily="34" charset="0"/>
                </a:rPr>
                <a:t>Tschechische Republik</a:t>
              </a:r>
            </a:p>
          </p:txBody>
        </p:sp>
        <p:pic>
          <p:nvPicPr>
            <p:cNvPr id="5159" name="Picture 6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16" y="2448"/>
              <a:ext cx="32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Text Box 68"/>
            <p:cNvSpPr txBox="1">
              <a:spLocks noChangeArrowheads="1"/>
            </p:cNvSpPr>
            <p:nvPr/>
          </p:nvSpPr>
          <p:spPr bwMode="auto">
            <a:xfrm>
              <a:off x="4368" y="2256"/>
              <a:ext cx="4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200" dirty="0">
                  <a:latin typeface="+mn-lt"/>
                </a:rPr>
                <a:t>Ungarn</a:t>
              </a:r>
              <a:endParaRPr lang="de-DE" altLang="de-DE" sz="2400" dirty="0">
                <a:latin typeface="+mn-lt"/>
              </a:endParaRPr>
            </a:p>
          </p:txBody>
        </p:sp>
        <p:pic>
          <p:nvPicPr>
            <p:cNvPr id="5161" name="Picture 6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944" y="2448"/>
              <a:ext cx="32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2" name="Text Box 70"/>
            <p:cNvSpPr txBox="1">
              <a:spLocks noChangeArrowheads="1"/>
            </p:cNvSpPr>
            <p:nvPr/>
          </p:nvSpPr>
          <p:spPr bwMode="auto">
            <a:xfrm>
              <a:off x="4868" y="2255"/>
              <a:ext cx="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200" dirty="0">
                  <a:latin typeface="+mn-lt"/>
                </a:rPr>
                <a:t>Zypern</a:t>
              </a:r>
            </a:p>
          </p:txBody>
        </p:sp>
        <p:sp>
          <p:nvSpPr>
            <p:cNvPr id="5163" name="Text Box 71"/>
            <p:cNvSpPr txBox="1">
              <a:spLocks noChangeArrowheads="1"/>
            </p:cNvSpPr>
            <p:nvPr/>
          </p:nvSpPr>
          <p:spPr bwMode="auto">
            <a:xfrm>
              <a:off x="4394" y="336"/>
              <a:ext cx="9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latin typeface="+mn-lt"/>
                </a:rPr>
                <a:t>Beitritt 2004</a:t>
              </a:r>
            </a:p>
          </p:txBody>
        </p:sp>
      </p:grpSp>
      <p:grpSp>
        <p:nvGrpSpPr>
          <p:cNvPr id="5129" name="Group 72"/>
          <p:cNvGrpSpPr>
            <a:grpSpLocks/>
          </p:cNvGrpSpPr>
          <p:nvPr/>
        </p:nvGrpSpPr>
        <p:grpSpPr bwMode="auto">
          <a:xfrm>
            <a:off x="7249999" y="1645924"/>
            <a:ext cx="1519239" cy="1654174"/>
            <a:chOff x="4803" y="346"/>
            <a:chExt cx="957" cy="1042"/>
          </a:xfrm>
        </p:grpSpPr>
        <p:pic>
          <p:nvPicPr>
            <p:cNvPr id="5138" name="Picture 73" descr="bulgarische Flagg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12" y="754"/>
              <a:ext cx="3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74"/>
            <p:cNvSpPr txBox="1">
              <a:spLocks noChangeArrowheads="1"/>
            </p:cNvSpPr>
            <p:nvPr/>
          </p:nvSpPr>
          <p:spPr bwMode="auto">
            <a:xfrm>
              <a:off x="4803" y="346"/>
              <a:ext cx="9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b="1" dirty="0">
                  <a:latin typeface="+mn-lt"/>
                </a:rPr>
                <a:t>Beitritt 2007</a:t>
              </a:r>
            </a:p>
          </p:txBody>
        </p:sp>
        <p:sp>
          <p:nvSpPr>
            <p:cNvPr id="5140" name="Text Box 75"/>
            <p:cNvSpPr txBox="1">
              <a:spLocks noChangeArrowheads="1"/>
            </p:cNvSpPr>
            <p:nvPr/>
          </p:nvSpPr>
          <p:spPr bwMode="auto">
            <a:xfrm>
              <a:off x="4876" y="572"/>
              <a:ext cx="6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200" dirty="0">
                  <a:latin typeface="+mn-lt"/>
                </a:rPr>
                <a:t>Bulgarien</a:t>
              </a:r>
            </a:p>
          </p:txBody>
        </p:sp>
        <p:pic>
          <p:nvPicPr>
            <p:cNvPr id="5141" name="Picture 76" descr="rumänische Flagg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012" y="1177"/>
              <a:ext cx="3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Text Box 77"/>
            <p:cNvSpPr txBox="1">
              <a:spLocks noChangeArrowheads="1"/>
            </p:cNvSpPr>
            <p:nvPr/>
          </p:nvSpPr>
          <p:spPr bwMode="auto">
            <a:xfrm>
              <a:off x="4921" y="1026"/>
              <a:ext cx="5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200" dirty="0">
                  <a:latin typeface="+mn-lt"/>
                </a:rPr>
                <a:t>Rumänien</a:t>
              </a:r>
            </a:p>
          </p:txBody>
        </p:sp>
      </p:grpSp>
      <p:sp>
        <p:nvSpPr>
          <p:cNvPr id="5130" name="Rectangle 112"/>
          <p:cNvSpPr>
            <a:spLocks noChangeArrowheads="1"/>
          </p:cNvSpPr>
          <p:nvPr/>
        </p:nvSpPr>
        <p:spPr bwMode="auto">
          <a:xfrm>
            <a:off x="7267239" y="3354585"/>
            <a:ext cx="1527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de-DE" b="1" dirty="0">
                <a:cs typeface="Arial" panose="020B0604020202020204" pitchFamily="34" charset="0"/>
              </a:rPr>
              <a:t>Beitritt 2013</a:t>
            </a:r>
          </a:p>
        </p:txBody>
      </p:sp>
      <p:sp>
        <p:nvSpPr>
          <p:cNvPr id="5131" name="Rectangle 113"/>
          <p:cNvSpPr>
            <a:spLocks noChangeArrowheads="1"/>
          </p:cNvSpPr>
          <p:nvPr/>
        </p:nvSpPr>
        <p:spPr bwMode="auto">
          <a:xfrm>
            <a:off x="7529123" y="3625492"/>
            <a:ext cx="7553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latin typeface="+mn-lt"/>
              </a:rPr>
              <a:t>Kroatien</a:t>
            </a:r>
          </a:p>
        </p:txBody>
      </p:sp>
      <p:pic>
        <p:nvPicPr>
          <p:cNvPr id="5132" name="Picture 114" descr="Flagge_Kroatien"/>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566584" y="3922716"/>
            <a:ext cx="6016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63" name="Text Box 79"/>
          <p:cNvSpPr txBox="1">
            <a:spLocks noChangeArrowheads="1"/>
          </p:cNvSpPr>
          <p:nvPr/>
        </p:nvSpPr>
        <p:spPr bwMode="auto">
          <a:xfrm>
            <a:off x="5795965" y="5516565"/>
            <a:ext cx="3348037" cy="553998"/>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de-DE" altLang="de-DE" sz="1600" b="1" dirty="0">
                <a:solidFill>
                  <a:srgbClr val="0070C0"/>
                </a:solidFill>
                <a:effectLst>
                  <a:outerShdw blurRad="38100" dist="38100" dir="2700000" algn="tl">
                    <a:srgbClr val="C0C0C0"/>
                  </a:outerShdw>
                </a:effectLst>
                <a:cs typeface="Arial" panose="020B0604020202020204" pitchFamily="34" charset="0"/>
              </a:rPr>
              <a:t>Kandidaten:</a:t>
            </a:r>
            <a:r>
              <a:rPr lang="de-DE" altLang="de-DE" sz="1600" dirty="0">
                <a:solidFill>
                  <a:srgbClr val="0070C0"/>
                </a:solidFill>
                <a:cs typeface="Arial" panose="020B0604020202020204" pitchFamily="34" charset="0"/>
              </a:rPr>
              <a:t> </a:t>
            </a:r>
            <a:r>
              <a:rPr lang="de-DE" altLang="de-DE" sz="1400" b="1" dirty="0">
                <a:solidFill>
                  <a:srgbClr val="0070C0"/>
                </a:solidFill>
                <a:cs typeface="Arial" panose="020B0604020202020204" pitchFamily="34" charset="0"/>
              </a:rPr>
              <a:t>FYROM,</a:t>
            </a:r>
            <a:r>
              <a:rPr lang="de-DE" altLang="de-DE" sz="1600" b="1" dirty="0">
                <a:solidFill>
                  <a:srgbClr val="0070C0"/>
                </a:solidFill>
                <a:cs typeface="Arial" panose="020B0604020202020204" pitchFamily="34" charset="0"/>
              </a:rPr>
              <a:t> </a:t>
            </a:r>
            <a:r>
              <a:rPr lang="de-DE" altLang="de-DE" sz="1400" b="1" dirty="0">
                <a:solidFill>
                  <a:srgbClr val="0070C0"/>
                </a:solidFill>
                <a:cs typeface="Arial" panose="020B0604020202020204" pitchFamily="34" charset="0"/>
              </a:rPr>
              <a:t>Türkei,</a:t>
            </a:r>
            <a:r>
              <a:rPr lang="de-DE" altLang="de-DE" sz="1600" b="1" dirty="0">
                <a:solidFill>
                  <a:srgbClr val="0070C0"/>
                </a:solidFill>
                <a:cs typeface="Arial" panose="020B0604020202020204" pitchFamily="34" charset="0"/>
              </a:rPr>
              <a:t> </a:t>
            </a:r>
            <a:r>
              <a:rPr lang="de-DE" altLang="de-DE" sz="1400" b="1" dirty="0">
                <a:solidFill>
                  <a:srgbClr val="0070C0"/>
                </a:solidFill>
                <a:cs typeface="Arial" panose="020B0604020202020204" pitchFamily="34" charset="0"/>
              </a:rPr>
              <a:t>Montenegro, Serbien, Albanien</a:t>
            </a:r>
          </a:p>
        </p:txBody>
      </p:sp>
      <p:sp>
        <p:nvSpPr>
          <p:cNvPr id="5134" name="Rectangle 116"/>
          <p:cNvSpPr>
            <a:spLocks noChangeArrowheads="1"/>
          </p:cNvSpPr>
          <p:nvPr/>
        </p:nvSpPr>
        <p:spPr bwMode="auto">
          <a:xfrm>
            <a:off x="5795966" y="6011866"/>
            <a:ext cx="2892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600" b="1" dirty="0">
                <a:solidFill>
                  <a:srgbClr val="FF0000"/>
                </a:solidFill>
                <a:cs typeface="Arial" panose="020B0604020202020204" pitchFamily="34" charset="0"/>
              </a:rPr>
              <a:t>Bewerberländer</a:t>
            </a:r>
            <a:r>
              <a:rPr lang="de-DE" altLang="de-DE" b="1" dirty="0">
                <a:solidFill>
                  <a:srgbClr val="FF0000"/>
                </a:solidFill>
                <a:cs typeface="Arial" panose="020B0604020202020204" pitchFamily="34" charset="0"/>
              </a:rPr>
              <a:t>:</a:t>
            </a:r>
            <a:r>
              <a:rPr lang="de-DE" altLang="de-DE" sz="1400" b="1" dirty="0">
                <a:solidFill>
                  <a:srgbClr val="FF0000"/>
                </a:solidFill>
                <a:cs typeface="Arial" panose="020B0604020202020204" pitchFamily="34" charset="0"/>
              </a:rPr>
              <a:t> Bosnien &amp; Herzegovina, Kosovo</a:t>
            </a:r>
            <a:r>
              <a:rPr lang="de-DE" altLang="de-DE" sz="1400" b="1" dirty="0">
                <a:solidFill>
                  <a:srgbClr val="0000FF"/>
                </a:solidFill>
                <a:cs typeface="Arial" panose="020B0604020202020204" pitchFamily="34" charset="0"/>
              </a:rPr>
              <a:t> – Island*</a:t>
            </a:r>
            <a:endParaRPr lang="de-DE" altLang="de-DE" sz="1400" b="1" dirty="0">
              <a:solidFill>
                <a:srgbClr val="FF0000"/>
              </a:solidFill>
              <a:cs typeface="Arial" panose="020B0604020202020204" pitchFamily="34" charset="0"/>
            </a:endParaRPr>
          </a:p>
        </p:txBody>
      </p:sp>
      <p:pic>
        <p:nvPicPr>
          <p:cNvPr id="5135" name="Picture 118" descr="KarteEU_neu"/>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132141" y="4437065"/>
            <a:ext cx="24479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1" descr="C:\Users\KerstinundMichael\Pictures\Logos\KopfEIZNeu_bearbeitet-1.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 y="-747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2"/>
          <p:cNvSpPr>
            <a:spLocks noGrp="1" noChangeArrowheads="1"/>
          </p:cNvSpPr>
          <p:nvPr>
            <p:ph type="title" idx="4294967295"/>
          </p:nvPr>
        </p:nvSpPr>
        <p:spPr>
          <a:xfrm>
            <a:off x="848522" y="743699"/>
            <a:ext cx="7616825" cy="581025"/>
          </a:xfrm>
          <a:effectLst>
            <a:outerShdw dist="35921" dir="2700000" algn="ctr" rotWithShape="0">
              <a:schemeClr val="bg2"/>
            </a:outerShdw>
          </a:effectLst>
        </p:spPr>
        <p:txBody>
          <a:bodyPr/>
          <a:lstStyle/>
          <a:p>
            <a:pPr eaLnBrk="1" hangingPunct="1">
              <a:defRPr/>
            </a:pPr>
            <a:r>
              <a:rPr lang="de-DE" sz="3200" b="1" dirty="0">
                <a:solidFill>
                  <a:srgbClr val="003399"/>
                </a:solidFill>
                <a:effectLst>
                  <a:outerShdw blurRad="38100" dist="38100" dir="2700000" algn="tl">
                    <a:srgbClr val="C0C0C0"/>
                  </a:outerShdw>
                </a:effectLst>
              </a:rPr>
              <a:t>Eine Erfolgsgeschichte seit 1957 ?</a:t>
            </a:r>
          </a:p>
        </p:txBody>
      </p:sp>
      <p:sp>
        <p:nvSpPr>
          <p:cNvPr id="2" name="Textfeld 1"/>
          <p:cNvSpPr txBox="1"/>
          <p:nvPr/>
        </p:nvSpPr>
        <p:spPr>
          <a:xfrm>
            <a:off x="7249800" y="4397825"/>
            <a:ext cx="1786699" cy="369332"/>
          </a:xfrm>
          <a:prstGeom prst="rect">
            <a:avLst/>
          </a:prstGeom>
          <a:noFill/>
        </p:spPr>
        <p:txBody>
          <a:bodyPr wrap="square" rtlCol="0">
            <a:spAutoFit/>
          </a:bodyPr>
          <a:lstStyle/>
          <a:p>
            <a:r>
              <a:rPr lang="de-DE" b="1" dirty="0">
                <a:cs typeface="Times New Roman" panose="02020603050405020304" pitchFamily="18" charset="0"/>
              </a:rPr>
              <a:t>Austritt 2019  </a:t>
            </a:r>
          </a:p>
        </p:txBody>
      </p:sp>
      <p:sp>
        <p:nvSpPr>
          <p:cNvPr id="3" name="Textfeld 2"/>
          <p:cNvSpPr txBox="1"/>
          <p:nvPr/>
        </p:nvSpPr>
        <p:spPr>
          <a:xfrm>
            <a:off x="7365882" y="4708767"/>
            <a:ext cx="1322507" cy="276999"/>
          </a:xfrm>
          <a:prstGeom prst="rect">
            <a:avLst/>
          </a:prstGeom>
          <a:noFill/>
        </p:spPr>
        <p:txBody>
          <a:bodyPr wrap="square" rtlCol="0">
            <a:spAutoFit/>
          </a:bodyPr>
          <a:lstStyle/>
          <a:p>
            <a:r>
              <a:rPr lang="de-DE" sz="1200" dirty="0">
                <a:cs typeface="Arial" panose="020B0604020202020204" pitchFamily="34" charset="0"/>
              </a:rPr>
              <a:t>Großbritannien</a:t>
            </a:r>
          </a:p>
        </p:txBody>
      </p:sp>
      <p:pic>
        <p:nvPicPr>
          <p:cNvPr id="4" name="Grafik 3"/>
          <p:cNvPicPr>
            <a:picLocks noChangeAspect="1"/>
          </p:cNvPicPr>
          <p:nvPr/>
        </p:nvPicPr>
        <p:blipFill>
          <a:blip r:embed="rId47"/>
          <a:stretch>
            <a:fillRect/>
          </a:stretch>
        </p:blipFill>
        <p:spPr>
          <a:xfrm>
            <a:off x="7629685" y="5009047"/>
            <a:ext cx="524475" cy="330480"/>
          </a:xfrm>
          <a:prstGeom prst="rect">
            <a:avLst/>
          </a:prstGeom>
        </p:spPr>
      </p:pic>
    </p:spTree>
    <p:extLst>
      <p:ext uri="{BB962C8B-B14F-4D97-AF65-F5344CB8AC3E}">
        <p14:creationId xmlns:p14="http://schemas.microsoft.com/office/powerpoint/2010/main" val="2387004750"/>
      </p:ext>
    </p:extLst>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4216" y="692151"/>
            <a:ext cx="6480175" cy="1512888"/>
          </a:xfrm>
          <a:effectLst>
            <a:outerShdw dist="35921" dir="2700000" algn="ctr" rotWithShape="0">
              <a:schemeClr val="bg2"/>
            </a:outerShdw>
          </a:effectLst>
        </p:spPr>
        <p:txBody>
          <a:bodyPr/>
          <a:lstStyle/>
          <a:p>
            <a:pPr eaLnBrk="1" hangingPunct="1"/>
            <a:r>
              <a:rPr lang="de-DE" altLang="de-DE" b="1" dirty="0">
                <a:solidFill>
                  <a:srgbClr val="003399"/>
                </a:solidFill>
              </a:rPr>
              <a:t>Sitze 2014 - 2019</a:t>
            </a:r>
          </a:p>
        </p:txBody>
      </p:sp>
      <p:sp>
        <p:nvSpPr>
          <p:cNvPr id="25603" name="Rectangle 4"/>
          <p:cNvSpPr>
            <a:spLocks noChangeArrowheads="1"/>
          </p:cNvSpPr>
          <p:nvPr/>
        </p:nvSpPr>
        <p:spPr bwMode="auto">
          <a:xfrm>
            <a:off x="2325691" y="2652493"/>
            <a:ext cx="18473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a:latin typeface="Calibri" panose="020F0502020204030204" pitchFamily="34" charset="0"/>
              </a:rPr>
              <a:t/>
            </a:r>
            <a:br>
              <a:rPr lang="de-DE" altLang="de-DE" sz="1100">
                <a:latin typeface="Calibri" panose="020F0502020204030204" pitchFamily="34" charset="0"/>
              </a:rPr>
            </a:br>
            <a:endParaRPr lang="de-DE" altLang="de-DE" sz="1800">
              <a:latin typeface="Calibri" panose="020F0502020204030204" pitchFamily="34" charset="0"/>
            </a:endParaRPr>
          </a:p>
        </p:txBody>
      </p:sp>
      <p:pic>
        <p:nvPicPr>
          <p:cNvPr id="25604"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988"/>
            <a:ext cx="7596188"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2"/>
          <p:cNvGraphicFramePr>
            <a:graphicFrameLocks noChangeAspect="1"/>
          </p:cNvGraphicFramePr>
          <p:nvPr>
            <p:extLst/>
          </p:nvPr>
        </p:nvGraphicFramePr>
        <p:xfrm>
          <a:off x="627065" y="989212"/>
          <a:ext cx="6594475" cy="584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674" name="Group 114"/>
          <p:cNvGraphicFramePr>
            <a:graphicFrameLocks noGrp="1"/>
          </p:cNvGraphicFramePr>
          <p:nvPr>
            <p:extLst/>
          </p:nvPr>
        </p:nvGraphicFramePr>
        <p:xfrm>
          <a:off x="7684295" y="114192"/>
          <a:ext cx="1262064" cy="7018421"/>
        </p:xfrm>
        <a:graphic>
          <a:graphicData uri="http://schemas.openxmlformats.org/drawingml/2006/table">
            <a:tbl>
              <a:tblPr/>
              <a:tblGrid>
                <a:gridCol w="628651">
                  <a:extLst>
                    <a:ext uri="{9D8B030D-6E8A-4147-A177-3AD203B41FA5}">
                      <a16:colId xmlns="" xmlns:a16="http://schemas.microsoft.com/office/drawing/2014/main" val="20000"/>
                    </a:ext>
                  </a:extLst>
                </a:gridCol>
                <a:gridCol w="633413">
                  <a:extLst>
                    <a:ext uri="{9D8B030D-6E8A-4147-A177-3AD203B41FA5}">
                      <a16:colId xmlns="" xmlns:a16="http://schemas.microsoft.com/office/drawing/2014/main" val="20001"/>
                    </a:ext>
                  </a:extLst>
                </a:gridCol>
              </a:tblGrid>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DE </a:t>
                      </a:r>
                      <a:endParaRPr kumimoji="0" lang="de-DE" altLang="de-DE" sz="1100" b="1" i="0" u="none" strike="noStrike" cap="none" normalizeH="0" baseline="0" dirty="0">
                        <a:ln>
                          <a:noFill/>
                        </a:ln>
                        <a:solidFill>
                          <a:schemeClr val="bg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stretch>
                        <a:fillRect/>
                      </a:stretch>
                    </a:blip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a:ln>
                            <a:noFill/>
                          </a:ln>
                          <a:solidFill>
                            <a:schemeClr val="bg1"/>
                          </a:solidFill>
                          <a:effectLst/>
                          <a:latin typeface="Arial" panose="020B0604020202020204" pitchFamily="34" charset="0"/>
                          <a:cs typeface="Times New Roman" panose="02020603050405020304" pitchFamily="18" charset="0"/>
                        </a:rPr>
                        <a:t>96</a:t>
                      </a:r>
                      <a:endParaRPr kumimoji="0" lang="de-DE" altLang="de-DE" sz="1100" b="1" i="0" u="none" strike="noStrike" cap="none" normalizeH="0" baseline="0">
                        <a:ln>
                          <a:noFill/>
                        </a:ln>
                        <a:solidFill>
                          <a:schemeClr val="bg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stretch>
                        <a:fillRect/>
                      </a:stretch>
                    </a:blipFill>
                  </a:tcPr>
                </a:tc>
                <a:extLst>
                  <a:ext uri="{0D108BD9-81ED-4DB2-BD59-A6C34878D82A}">
                    <a16:rowId xmlns="" xmlns:a16="http://schemas.microsoft.com/office/drawing/2014/main" val="1000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FR</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74</a:t>
                      </a:r>
                      <a:endParaRPr kumimoji="0" lang="de-DE" altLang="de-DE" sz="11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IT</a:t>
                      </a:r>
                      <a:endParaRPr kumimoji="0" lang="de-DE" altLang="de-DE" sz="11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73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RO</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32</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ES</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54</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BG</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17</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AT</a:t>
                      </a:r>
                      <a:endParaRPr kumimoji="0" lang="de-DE" altLang="de-DE" sz="11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DK</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SF</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EE</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LV</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51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9"/>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CZ</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0"/>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SK</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13</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1"/>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HU</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21</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2"/>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SL</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8</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3"/>
                  </a:ext>
                </a:extLst>
              </a:tr>
              <a:tr h="28254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MT</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4"/>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HR</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rPr>
                        <a:t>11</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5"/>
                  </a:ext>
                </a:extLst>
              </a:tr>
              <a:tr h="25399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CY</a:t>
                      </a:r>
                      <a:endParaRPr kumimoji="0" lang="de-DE" altLang="de-DE" sz="1100" b="0" i="0" u="none" strike="noStrike" cap="none" normalizeH="0" baseline="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a:t>
                      </a:r>
                      <a:endParaRPr kumimoji="0" lang="de-DE" altLang="de-DE" sz="1100" b="0" i="0" u="none" strike="noStrike" cap="none" normalizeH="0" baseline="0" dirty="0">
                        <a:ln>
                          <a:noFill/>
                        </a:ln>
                        <a:solidFill>
                          <a:schemeClr val="tx1"/>
                        </a:solidFill>
                        <a:effectLst/>
                        <a:latin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6"/>
                  </a:ext>
                </a:extLst>
              </a:tr>
            </a:tbl>
          </a:graphicData>
        </a:graphic>
      </p:graphicFrame>
    </p:spTree>
    <p:extLst>
      <p:ext uri="{BB962C8B-B14F-4D97-AF65-F5344CB8AC3E}">
        <p14:creationId xmlns:p14="http://schemas.microsoft.com/office/powerpoint/2010/main" val="1914433655"/>
      </p:ext>
    </p:extLst>
  </p:cSld>
  <p:clrMapOvr>
    <a:masterClrMapping/>
  </p:clrMapOvr>
  <p:transition>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15"/>
          <p:cNvSpPr txBox="1">
            <a:spLocks noChangeArrowheads="1"/>
          </p:cNvSpPr>
          <p:nvPr/>
        </p:nvSpPr>
        <p:spPr bwMode="auto">
          <a:xfrm>
            <a:off x="179515" y="6453339"/>
            <a:ext cx="15843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000" dirty="0"/>
              <a:t>Stand: Mai 2016</a:t>
            </a:r>
          </a:p>
        </p:txBody>
      </p:sp>
      <p:graphicFrame>
        <p:nvGraphicFramePr>
          <p:cNvPr id="6" name="Diagramm 5"/>
          <p:cNvGraphicFramePr>
            <a:graphicFrameLocks/>
          </p:cNvGraphicFramePr>
          <p:nvPr>
            <p:extLst/>
          </p:nvPr>
        </p:nvGraphicFramePr>
        <p:xfrm>
          <a:off x="1358323" y="1967384"/>
          <a:ext cx="6763841" cy="4485952"/>
        </p:xfrm>
        <a:graphic>
          <a:graphicData uri="http://schemas.openxmlformats.org/drawingml/2006/chart">
            <c:chart xmlns:c="http://schemas.openxmlformats.org/drawingml/2006/chart" xmlns:r="http://schemas.openxmlformats.org/officeDocument/2006/relationships" r:id="rId4"/>
          </a:graphicData>
        </a:graphic>
      </p:graphicFrame>
      <p:sp>
        <p:nvSpPr>
          <p:cNvPr id="27650" name="Rectangle 18"/>
          <p:cNvSpPr txBox="1">
            <a:spLocks noChangeArrowheads="1"/>
          </p:cNvSpPr>
          <p:nvPr/>
        </p:nvSpPr>
        <p:spPr bwMode="auto">
          <a:xfrm>
            <a:off x="913572" y="824384"/>
            <a:ext cx="7653339" cy="1143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de-DE" sz="3200" b="1" dirty="0">
                <a:solidFill>
                  <a:srgbClr val="003399"/>
                </a:solidFill>
              </a:rPr>
              <a:t>Die Fraktionen des Europäischen Parlaments </a:t>
            </a:r>
            <a:endParaRPr lang="en-GB" altLang="de-DE" sz="3200" b="1" dirty="0">
              <a:solidFill>
                <a:srgbClr val="003399"/>
              </a:solidFill>
            </a:endParaRPr>
          </a:p>
        </p:txBody>
      </p:sp>
    </p:spTree>
    <p:extLst>
      <p:ext uri="{BB962C8B-B14F-4D97-AF65-F5344CB8AC3E}">
        <p14:creationId xmlns:p14="http://schemas.microsoft.com/office/powerpoint/2010/main" val="8763796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15"/>
          <p:cNvSpPr txBox="1">
            <a:spLocks noChangeArrowheads="1"/>
          </p:cNvSpPr>
          <p:nvPr/>
        </p:nvSpPr>
        <p:spPr bwMode="auto">
          <a:xfrm>
            <a:off x="179515" y="6453339"/>
            <a:ext cx="15843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000" dirty="0"/>
              <a:t>Stand: Mai 2016</a:t>
            </a:r>
          </a:p>
        </p:txBody>
      </p:sp>
      <p:graphicFrame>
        <p:nvGraphicFramePr>
          <p:cNvPr id="6" name="Diagramm 5"/>
          <p:cNvGraphicFramePr>
            <a:graphicFrameLocks/>
          </p:cNvGraphicFramePr>
          <p:nvPr>
            <p:extLst/>
          </p:nvPr>
        </p:nvGraphicFramePr>
        <p:xfrm>
          <a:off x="1358323" y="1967384"/>
          <a:ext cx="6763841" cy="4485952"/>
        </p:xfrm>
        <a:graphic>
          <a:graphicData uri="http://schemas.openxmlformats.org/drawingml/2006/chart">
            <c:chart xmlns:c="http://schemas.openxmlformats.org/drawingml/2006/chart" xmlns:r="http://schemas.openxmlformats.org/officeDocument/2006/relationships" r:id="rId4"/>
          </a:graphicData>
        </a:graphic>
      </p:graphicFrame>
      <p:sp>
        <p:nvSpPr>
          <p:cNvPr id="27650" name="Rectangle 18"/>
          <p:cNvSpPr txBox="1">
            <a:spLocks noChangeArrowheads="1"/>
          </p:cNvSpPr>
          <p:nvPr/>
        </p:nvSpPr>
        <p:spPr bwMode="auto">
          <a:xfrm>
            <a:off x="745332" y="824384"/>
            <a:ext cx="7653339" cy="1143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de-DE" sz="3200" b="1" dirty="0">
                <a:solidFill>
                  <a:srgbClr val="003399"/>
                </a:solidFill>
              </a:rPr>
              <a:t>Die Fraktionen des Europäischen Parlaments ohne UK </a:t>
            </a:r>
            <a:endParaRPr lang="en-GB" altLang="de-DE" sz="3200" b="1" dirty="0">
              <a:solidFill>
                <a:srgbClr val="003399"/>
              </a:solidFill>
            </a:endParaRPr>
          </a:p>
        </p:txBody>
      </p:sp>
    </p:spTree>
    <p:extLst>
      <p:ext uri="{BB962C8B-B14F-4D97-AF65-F5344CB8AC3E}">
        <p14:creationId xmlns:p14="http://schemas.microsoft.com/office/powerpoint/2010/main" val="6349244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1" y="847729"/>
            <a:ext cx="7283451" cy="569913"/>
          </a:xfrm>
        </p:spPr>
        <p:txBody>
          <a:bodyPr/>
          <a:lstStyle/>
          <a:p>
            <a:pPr eaLnBrk="1" hangingPunct="1"/>
            <a:r>
              <a:rPr lang="en-GB" altLang="nl-B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Die EU in der Welt</a:t>
            </a:r>
            <a:endParaRPr lang="nl-BE" altLang="nl-B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endParaRPr>
          </a:p>
        </p:txBody>
      </p:sp>
      <p:pic>
        <p:nvPicPr>
          <p:cNvPr id="4" name="Inhaltsplatzhalt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879725" y="1577479"/>
            <a:ext cx="1524000" cy="1524000"/>
          </a:xfrm>
        </p:spPr>
      </p:pic>
      <p:sp>
        <p:nvSpPr>
          <p:cNvPr id="89091" name="Content Placeholder 5"/>
          <p:cNvSpPr txBox="1">
            <a:spLocks/>
          </p:cNvSpPr>
          <p:nvPr/>
        </p:nvSpPr>
        <p:spPr bwMode="auto">
          <a:xfrm>
            <a:off x="4856242" y="2060848"/>
            <a:ext cx="4075113" cy="407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09585" indent="-609585">
              <a:lnSpc>
                <a:spcPct val="200000"/>
              </a:lnSpc>
              <a:spcBef>
                <a:spcPct val="0"/>
              </a:spcBef>
              <a:buClr>
                <a:srgbClr val="FF0000"/>
              </a:buClr>
              <a:defRPr/>
            </a:pPr>
            <a:r>
              <a:rPr lang="de-DE" altLang="nl-BE" sz="2000" dirty="0">
                <a:solidFill>
                  <a:schemeClr val="accent2"/>
                </a:solidFill>
                <a:latin typeface="Arial" panose="020B0604020202020204" pitchFamily="34" charset="0"/>
              </a:rPr>
              <a:t>Handelsrichtlinien </a:t>
            </a:r>
          </a:p>
          <a:p>
            <a:pPr marL="609585" indent="-609585">
              <a:lnSpc>
                <a:spcPct val="200000"/>
              </a:lnSpc>
              <a:spcBef>
                <a:spcPct val="0"/>
              </a:spcBef>
              <a:buClr>
                <a:srgbClr val="FF0000"/>
              </a:buClr>
              <a:defRPr/>
            </a:pPr>
            <a:endParaRPr lang="de-DE" altLang="nl-BE" sz="2000" dirty="0">
              <a:solidFill>
                <a:schemeClr val="accent2"/>
              </a:solidFill>
              <a:latin typeface="Arial" panose="020B0604020202020204" pitchFamily="34" charset="0"/>
            </a:endParaRPr>
          </a:p>
          <a:p>
            <a:pPr marL="609585" indent="-609585">
              <a:lnSpc>
                <a:spcPct val="200000"/>
              </a:lnSpc>
              <a:spcBef>
                <a:spcPct val="0"/>
              </a:spcBef>
              <a:buClr>
                <a:srgbClr val="FF0000"/>
              </a:buClr>
              <a:defRPr/>
            </a:pPr>
            <a:r>
              <a:rPr lang="de-DE" altLang="nl-BE" sz="2000" dirty="0">
                <a:solidFill>
                  <a:schemeClr val="accent2"/>
                </a:solidFill>
                <a:latin typeface="Arial" panose="020B0604020202020204" pitchFamily="34" charset="0"/>
              </a:rPr>
              <a:t>Gemeinsame Außen- und Sicherheitspolitik</a:t>
            </a:r>
          </a:p>
          <a:p>
            <a:pPr marL="609585" indent="-609585">
              <a:lnSpc>
                <a:spcPct val="200000"/>
              </a:lnSpc>
              <a:spcBef>
                <a:spcPct val="0"/>
              </a:spcBef>
              <a:buClr>
                <a:srgbClr val="FF0000"/>
              </a:buClr>
              <a:defRPr/>
            </a:pPr>
            <a:endParaRPr lang="de-DE" altLang="nl-BE" sz="2000" dirty="0">
              <a:solidFill>
                <a:schemeClr val="accent2"/>
              </a:solidFill>
              <a:latin typeface="Arial" panose="020B0604020202020204" pitchFamily="34" charset="0"/>
            </a:endParaRPr>
          </a:p>
          <a:p>
            <a:pPr marL="609585" indent="-609585">
              <a:lnSpc>
                <a:spcPct val="200000"/>
              </a:lnSpc>
              <a:spcBef>
                <a:spcPct val="0"/>
              </a:spcBef>
              <a:buClr>
                <a:srgbClr val="FF0000"/>
              </a:buClr>
              <a:defRPr/>
            </a:pPr>
            <a:r>
              <a:rPr lang="de-DE" altLang="nl-BE" sz="2000" dirty="0">
                <a:solidFill>
                  <a:schemeClr val="accent2"/>
                </a:solidFill>
                <a:latin typeface="Arial" panose="020B0604020202020204" pitchFamily="34" charset="0"/>
              </a:rPr>
              <a:t>Entwicklungshilfe und humanitäre Hilfe</a:t>
            </a:r>
          </a:p>
        </p:txBody>
      </p:sp>
      <p:pic>
        <p:nvPicPr>
          <p:cNvPr id="7987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8518" y="3501008"/>
            <a:ext cx="3775075" cy="32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5"/>
          <a:stretch>
            <a:fillRect/>
          </a:stretch>
        </p:blipFill>
        <p:spPr>
          <a:xfrm>
            <a:off x="2987825" y="291202"/>
            <a:ext cx="2809524" cy="314287"/>
          </a:xfrm>
          <a:prstGeom prst="rect">
            <a:avLst/>
          </a:prstGeom>
        </p:spPr>
      </p:pic>
      <p:pic>
        <p:nvPicPr>
          <p:cNvPr id="9" name="Grafik 8"/>
          <p:cNvPicPr>
            <a:picLocks noChangeAspect="1"/>
          </p:cNvPicPr>
          <p:nvPr/>
        </p:nvPicPr>
        <p:blipFill rotWithShape="1">
          <a:blip r:embed="rId6"/>
          <a:srcRect l="-307" t="-1318" r="307" b="1318"/>
          <a:stretch/>
        </p:blipFill>
        <p:spPr>
          <a:xfrm>
            <a:off x="702666" y="31697"/>
            <a:ext cx="527499" cy="694428"/>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668" y="1577479"/>
            <a:ext cx="1654731" cy="1590708"/>
          </a:xfrm>
          <a:prstGeom prst="rect">
            <a:avLst/>
          </a:prstGeom>
        </p:spPr>
      </p:pic>
    </p:spTree>
    <p:extLst>
      <p:ext uri="{BB962C8B-B14F-4D97-AF65-F5344CB8AC3E}">
        <p14:creationId xmlns:p14="http://schemas.microsoft.com/office/powerpoint/2010/main" val="91772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6">
            <a:extLst>
              <a:ext uri="{FF2B5EF4-FFF2-40B4-BE49-F238E27FC236}">
                <a16:creationId xmlns="" xmlns:a16="http://schemas.microsoft.com/office/drawing/2014/main" id="{60A09AC6-982D-40AC-9F8C-39B5848C4CAC}"/>
              </a:ext>
            </a:extLst>
          </p:cNvPr>
          <p:cNvSpPr>
            <a:spLocks noChangeArrowheads="1"/>
          </p:cNvSpPr>
          <p:nvPr/>
        </p:nvSpPr>
        <p:spPr bwMode="auto">
          <a:xfrm>
            <a:off x="0" y="762633"/>
            <a:ext cx="9144000" cy="6152521"/>
          </a:xfrm>
          <a:prstGeom prst="rect">
            <a:avLst/>
          </a:prstGeom>
          <a:solidFill>
            <a:schemeClr val="bg1"/>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93186" name="Rectangle 2">
            <a:extLst>
              <a:ext uri="{FF2B5EF4-FFF2-40B4-BE49-F238E27FC236}">
                <a16:creationId xmlns="" xmlns:a16="http://schemas.microsoft.com/office/drawing/2014/main" id="{14801985-D410-4C31-9818-E0B5D525D7FA}"/>
              </a:ext>
            </a:extLst>
          </p:cNvPr>
          <p:cNvSpPr>
            <a:spLocks noChangeArrowheads="1"/>
          </p:cNvSpPr>
          <p:nvPr/>
        </p:nvSpPr>
        <p:spPr bwMode="auto">
          <a:xfrm>
            <a:off x="1763716" y="1412875"/>
            <a:ext cx="54006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de-DE" altLang="de-DE" sz="3200" b="1" dirty="0">
                <a:solidFill>
                  <a:schemeClr val="accent2"/>
                </a:solidFill>
                <a:effectLst>
                  <a:outerShdw blurRad="38100" dist="38100" dir="2700000" algn="tl">
                    <a:srgbClr val="000000">
                      <a:alpha val="43137"/>
                    </a:srgbClr>
                  </a:outerShdw>
                </a:effectLst>
              </a:rPr>
              <a:t>Die Bedeutung der EU</a:t>
            </a:r>
            <a:br>
              <a:rPr lang="de-DE" altLang="de-DE" sz="3200" b="1" dirty="0">
                <a:solidFill>
                  <a:schemeClr val="accent2"/>
                </a:solidFill>
                <a:effectLst>
                  <a:outerShdw blurRad="38100" dist="38100" dir="2700000" algn="tl">
                    <a:srgbClr val="000000">
                      <a:alpha val="43137"/>
                    </a:srgbClr>
                  </a:outerShdw>
                </a:effectLst>
              </a:rPr>
            </a:br>
            <a:r>
              <a:rPr lang="de-DE" altLang="de-DE" sz="3200" b="1" dirty="0">
                <a:solidFill>
                  <a:schemeClr val="accent2"/>
                </a:solidFill>
                <a:effectLst>
                  <a:outerShdw blurRad="38100" dist="38100" dir="2700000" algn="tl">
                    <a:srgbClr val="000000">
                      <a:alpha val="43137"/>
                    </a:srgbClr>
                  </a:outerShdw>
                </a:effectLst>
              </a:rPr>
              <a:t>im Alltag</a:t>
            </a:r>
          </a:p>
        </p:txBody>
      </p:sp>
      <p:pic>
        <p:nvPicPr>
          <p:cNvPr id="68612" name="Picture 6">
            <a:extLst>
              <a:ext uri="{FF2B5EF4-FFF2-40B4-BE49-F238E27FC236}">
                <a16:creationId xmlns="" xmlns:a16="http://schemas.microsoft.com/office/drawing/2014/main" id="{3F6669B3-F75F-431E-B372-E9DA797F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930" b="-331"/>
          <a:stretch>
            <a:fillRect/>
          </a:stretch>
        </p:blipFill>
        <p:spPr bwMode="auto">
          <a:xfrm>
            <a:off x="2" y="1168401"/>
            <a:ext cx="1835151" cy="57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a:extLst>
              <a:ext uri="{FF2B5EF4-FFF2-40B4-BE49-F238E27FC236}">
                <a16:creationId xmlns="" xmlns:a16="http://schemas.microsoft.com/office/drawing/2014/main" id="{2C28BA57-6E9E-453C-85CC-7EC37EE4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751"/>
          <a:stretch>
            <a:fillRect/>
          </a:stretch>
        </p:blipFill>
        <p:spPr bwMode="auto">
          <a:xfrm>
            <a:off x="7200901" y="1168400"/>
            <a:ext cx="19431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3">
            <a:extLst>
              <a:ext uri="{FF2B5EF4-FFF2-40B4-BE49-F238E27FC236}">
                <a16:creationId xmlns="" xmlns:a16="http://schemas.microsoft.com/office/drawing/2014/main" id="{36AFAE28-4E08-493E-AAA9-A06950237CD5}"/>
              </a:ext>
            </a:extLst>
          </p:cNvPr>
          <p:cNvSpPr>
            <a:spLocks noGrp="1" noChangeArrowheads="1"/>
          </p:cNvSpPr>
          <p:nvPr>
            <p:ph idx="1"/>
          </p:nvPr>
        </p:nvSpPr>
        <p:spPr>
          <a:xfrm>
            <a:off x="468313" y="2359025"/>
            <a:ext cx="8229600" cy="4165600"/>
          </a:xfrm>
        </p:spPr>
        <p:txBody>
          <a:bodyPr/>
          <a:lstStyle/>
          <a:p>
            <a:pPr lvl="2" eaLnBrk="1" hangingPunct="1"/>
            <a:endParaRPr lang="de-DE" altLang="de-DE" sz="2800" dirty="0">
              <a:solidFill>
                <a:schemeClr val="accent2"/>
              </a:solidFill>
            </a:endParaRPr>
          </a:p>
          <a:p>
            <a:pPr eaLnBrk="1" hangingPunct="1"/>
            <a:endParaRPr lang="de-DE" altLang="de-DE" sz="3600" dirty="0">
              <a:solidFill>
                <a:schemeClr val="accent2"/>
              </a:solidFill>
            </a:endParaRPr>
          </a:p>
        </p:txBody>
      </p:sp>
      <p:sp>
        <p:nvSpPr>
          <p:cNvPr id="2" name="Rectangle 2">
            <a:extLst>
              <a:ext uri="{FF2B5EF4-FFF2-40B4-BE49-F238E27FC236}">
                <a16:creationId xmlns="" xmlns:a16="http://schemas.microsoft.com/office/drawing/2014/main" id="{B5A46E8B-6B0A-440A-873E-E424A24FF7DA}"/>
              </a:ext>
            </a:extLst>
          </p:cNvPr>
          <p:cNvSpPr>
            <a:spLocks noChangeArrowheads="1"/>
          </p:cNvSpPr>
          <p:nvPr/>
        </p:nvSpPr>
        <p:spPr bwMode="auto">
          <a:xfrm>
            <a:off x="1879271" y="3142623"/>
            <a:ext cx="529272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r" eaLnBrk="1" hangingPunct="1">
              <a:defRPr/>
            </a:pPr>
            <a:r>
              <a:rPr lang="de-DE" altLang="de-DE" sz="2200" dirty="0">
                <a:solidFill>
                  <a:schemeClr val="accent2"/>
                </a:solidFill>
              </a:rPr>
              <a:t>Frieden</a:t>
            </a:r>
          </a:p>
          <a:p>
            <a:pPr algn="l" eaLnBrk="1" hangingPunct="1">
              <a:defRPr/>
            </a:pPr>
            <a:r>
              <a:rPr lang="de-DE" altLang="de-DE" sz="2200" dirty="0">
                <a:solidFill>
                  <a:schemeClr val="accent2"/>
                </a:solidFill>
                <a:effectLst>
                  <a:outerShdw blurRad="38100" dist="38100" dir="2700000" algn="tl">
                    <a:srgbClr val="C0C0C0"/>
                  </a:outerShdw>
                </a:effectLst>
              </a:rPr>
              <a:t>Reisen ohne Grenzen </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Euro</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Verbraucherschutz</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Austauschprogramm       Freizügigkeit </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Binnenmarkt </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Grundrechtecharta</a:t>
            </a:r>
            <a:br>
              <a:rPr lang="de-DE" altLang="de-DE" sz="2200" dirty="0">
                <a:solidFill>
                  <a:schemeClr val="accent2"/>
                </a:solidFill>
                <a:effectLst>
                  <a:outerShdw blurRad="38100" dist="38100" dir="2700000" algn="tl">
                    <a:srgbClr val="C0C0C0"/>
                  </a:outerShdw>
                </a:effectLst>
              </a:rPr>
            </a:br>
            <a:r>
              <a:rPr lang="de-DE" altLang="de-DE" sz="2200" dirty="0">
                <a:solidFill>
                  <a:schemeClr val="accent2"/>
                </a:solidFill>
                <a:effectLst>
                  <a:outerShdw blurRad="38100" dist="38100" dir="2700000" algn="tl">
                    <a:srgbClr val="C0C0C0"/>
                  </a:outerShdw>
                </a:effectLst>
              </a:rPr>
              <a:t>                             Förderung von Bildung</a:t>
            </a:r>
            <a:r>
              <a:rPr lang="de-DE" altLang="de-DE" sz="2000" dirty="0">
                <a:solidFill>
                  <a:schemeClr val="accent2"/>
                </a:solidFill>
                <a:effectLst>
                  <a:outerShdw blurRad="38100" dist="38100" dir="2700000" algn="tl">
                    <a:srgbClr val="C0C0C0"/>
                  </a:outerShdw>
                </a:effectLst>
              </a:rPr>
              <a:t> </a:t>
            </a:r>
          </a:p>
        </p:txBody>
      </p:sp>
      <p:sp>
        <p:nvSpPr>
          <p:cNvPr id="9" name="Rechteck 8"/>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11" name="Grafik 10"/>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12" name="Grafik 11"/>
          <p:cNvPicPr>
            <a:picLocks noChangeAspect="1"/>
          </p:cNvPicPr>
          <p:nvPr/>
        </p:nvPicPr>
        <p:blipFill>
          <a:blip r:embed="rId6"/>
          <a:stretch>
            <a:fillRect/>
          </a:stretch>
        </p:blipFill>
        <p:spPr>
          <a:xfrm>
            <a:off x="2987825" y="291202"/>
            <a:ext cx="2809524" cy="314287"/>
          </a:xfrm>
          <a:prstGeom prst="rect">
            <a:avLst/>
          </a:prstGeom>
        </p:spPr>
      </p:pic>
    </p:spTree>
    <p:extLst>
      <p:ext uri="{BB962C8B-B14F-4D97-AF65-F5344CB8AC3E}">
        <p14:creationId xmlns:p14="http://schemas.microsoft.com/office/powerpoint/2010/main" val="7124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5576"/>
            <a:ext cx="8229600" cy="1143000"/>
          </a:xfrm>
        </p:spPr>
        <p:txBody>
          <a:bodyPr/>
          <a:lstStyle/>
          <a:p>
            <a:pPr eaLnBrk="1" hangingPunct="1">
              <a:defRPr/>
            </a:pPr>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Die EU- Ein Friedensprojekt</a:t>
            </a:r>
          </a:p>
        </p:txBody>
      </p:sp>
      <p:sp>
        <p:nvSpPr>
          <p:cNvPr id="3" name="Inhaltsplatzhalter 2"/>
          <p:cNvSpPr>
            <a:spLocks noGrp="1"/>
          </p:cNvSpPr>
          <p:nvPr>
            <p:ph sz="half" idx="1"/>
          </p:nvPr>
        </p:nvSpPr>
        <p:spPr>
          <a:xfrm>
            <a:off x="457202" y="1600202"/>
            <a:ext cx="4261571" cy="4525963"/>
          </a:xfrm>
        </p:spPr>
        <p:txBody>
          <a:bodyPr/>
          <a:lstStyle/>
          <a:p>
            <a:pPr marL="609585" indent="-609585">
              <a:lnSpc>
                <a:spcPct val="160000"/>
              </a:lnSpc>
              <a:spcBef>
                <a:spcPct val="0"/>
              </a:spcBef>
              <a:buClr>
                <a:srgbClr val="FF0000"/>
              </a:buClr>
              <a:buFont typeface="Arial" panose="020B0604020202020204" pitchFamily="34" charset="0"/>
              <a:buChar char="•"/>
              <a:defRPr/>
            </a:pPr>
            <a:r>
              <a:rPr lang="de-DE" sz="2000" dirty="0">
                <a:solidFill>
                  <a:schemeClr val="accent2"/>
                </a:solidFill>
                <a:latin typeface="Arial" panose="020B0604020202020204" pitchFamily="34" charset="0"/>
              </a:rPr>
              <a:t>Über eine halbe Milliarde Menschen in Europa können seit über 70 Jahren in Freiheit und Frieden leben </a:t>
            </a:r>
          </a:p>
          <a:p>
            <a:pPr marL="609585" indent="-609585">
              <a:lnSpc>
                <a:spcPct val="160000"/>
              </a:lnSpc>
              <a:spcBef>
                <a:spcPct val="0"/>
              </a:spcBef>
              <a:buClr>
                <a:srgbClr val="FF0000"/>
              </a:buClr>
              <a:buFont typeface="Arial" panose="020B0604020202020204" pitchFamily="34" charset="0"/>
              <a:buChar char="•"/>
              <a:defRPr/>
            </a:pPr>
            <a:r>
              <a:rPr lang="de-DE" sz="2000" dirty="0">
                <a:solidFill>
                  <a:schemeClr val="accent2"/>
                </a:solidFill>
                <a:latin typeface="Arial" panose="020B0604020202020204" pitchFamily="34" charset="0"/>
              </a:rPr>
              <a:t>Krieg zwischen Mitgliedsstaaten heute unvorstellbar</a:t>
            </a:r>
          </a:p>
          <a:p>
            <a:pPr marL="609585" indent="-609585">
              <a:lnSpc>
                <a:spcPct val="160000"/>
              </a:lnSpc>
              <a:spcBef>
                <a:spcPct val="0"/>
              </a:spcBef>
              <a:buClr>
                <a:srgbClr val="FF0000"/>
              </a:buClr>
              <a:buFont typeface="Arial" panose="020B0604020202020204" pitchFamily="34" charset="0"/>
              <a:buChar char="•"/>
              <a:defRPr/>
            </a:pPr>
            <a:r>
              <a:rPr lang="de-DE" sz="2000" dirty="0">
                <a:solidFill>
                  <a:schemeClr val="accent2"/>
                </a:solidFill>
                <a:latin typeface="Arial" panose="020B0604020202020204" pitchFamily="34" charset="0"/>
              </a:rPr>
              <a:t>Friedensnobelpreisträger 2012</a:t>
            </a:r>
          </a:p>
          <a:p>
            <a:pPr marL="609585" indent="-609585">
              <a:lnSpc>
                <a:spcPct val="160000"/>
              </a:lnSpc>
              <a:spcBef>
                <a:spcPct val="0"/>
              </a:spcBef>
              <a:buClr>
                <a:srgbClr val="FF0000"/>
              </a:buClr>
              <a:buFont typeface="Arial" panose="020B0604020202020204" pitchFamily="34" charset="0"/>
              <a:buChar char="•"/>
              <a:defRPr/>
            </a:pPr>
            <a:endParaRPr lang="de-DE" sz="2000" dirty="0">
              <a:solidFill>
                <a:schemeClr val="accent2"/>
              </a:solidFill>
              <a:latin typeface="Arial" panose="020B0604020202020204" pitchFamily="34" charset="0"/>
            </a:endParaRPr>
          </a:p>
        </p:txBody>
      </p:sp>
      <p:sp>
        <p:nvSpPr>
          <p:cNvPr id="4" name="Rechteck 3"/>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 name="Grafik 4"/>
          <p:cNvPicPr>
            <a:picLocks noChangeAspect="1"/>
          </p:cNvPicPr>
          <p:nvPr/>
        </p:nvPicPr>
        <p:blipFill rotWithShape="1">
          <a:blip r:embed="rId2"/>
          <a:srcRect l="-307" t="-1318" r="307" b="1318"/>
          <a:stretch/>
        </p:blipFill>
        <p:spPr>
          <a:xfrm>
            <a:off x="702666" y="31697"/>
            <a:ext cx="527499" cy="69442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a:blip r:embed="rId4"/>
          <a:stretch>
            <a:fillRect/>
          </a:stretch>
        </p:blipFill>
        <p:spPr>
          <a:xfrm>
            <a:off x="2987825" y="291202"/>
            <a:ext cx="2809524" cy="314287"/>
          </a:xfrm>
          <a:prstGeom prst="rect">
            <a:avLst/>
          </a:prstGeom>
        </p:spPr>
      </p:pic>
      <p:pic>
        <p:nvPicPr>
          <p:cNvPr id="16" name="Inhaltsplatzhalter 1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718771" y="1958181"/>
            <a:ext cx="3810000" cy="1905000"/>
          </a:xfrm>
        </p:spPr>
      </p:pic>
      <p:sp>
        <p:nvSpPr>
          <p:cNvPr id="15" name="AutoShape 8" descr="Bildergebnis für eu frieden"/>
          <p:cNvSpPr>
            <a:spLocks noChangeAspect="1" noChangeArrowheads="1"/>
          </p:cNvSpPr>
          <p:nvPr/>
        </p:nvSpPr>
        <p:spPr bwMode="auto">
          <a:xfrm>
            <a:off x="5940152" y="2349998"/>
            <a:ext cx="1584176" cy="87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3195" y="4249445"/>
            <a:ext cx="3121152" cy="2075688"/>
          </a:xfrm>
          <a:prstGeom prst="rect">
            <a:avLst/>
          </a:prstGeom>
        </p:spPr>
      </p:pic>
    </p:spTree>
    <p:extLst>
      <p:ext uri="{BB962C8B-B14F-4D97-AF65-F5344CB8AC3E}">
        <p14:creationId xmlns:p14="http://schemas.microsoft.com/office/powerpoint/2010/main" val="87339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7"/>
          <p:cNvGrpSpPr>
            <a:grpSpLocks/>
          </p:cNvGrpSpPr>
          <p:nvPr/>
        </p:nvGrpSpPr>
        <p:grpSpPr bwMode="auto">
          <a:xfrm>
            <a:off x="0" y="3000376"/>
            <a:ext cx="9144000" cy="960439"/>
            <a:chOff x="0" y="43"/>
            <a:chExt cx="5760" cy="605"/>
          </a:xfrm>
        </p:grpSpPr>
        <p:sp>
          <p:nvSpPr>
            <p:cNvPr id="36870" name="Rectangle 4"/>
            <p:cNvSpPr>
              <a:spLocks noChangeArrowheads="1"/>
            </p:cNvSpPr>
            <p:nvPr/>
          </p:nvSpPr>
          <p:spPr bwMode="auto">
            <a:xfrm>
              <a:off x="0" y="43"/>
              <a:ext cx="57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sp>
          <p:nvSpPr>
            <p:cNvPr id="36871" name="Rectangle 5"/>
            <p:cNvSpPr>
              <a:spLocks noChangeArrowheads="1"/>
            </p:cNvSpPr>
            <p:nvPr/>
          </p:nvSpPr>
          <p:spPr bwMode="auto">
            <a:xfrm>
              <a:off x="0" y="43"/>
              <a:ext cx="576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dirty="0">
                  <a:latin typeface="Times New Roman" panose="02020603050405020304" pitchFamily="18" charset="0"/>
                </a:rPr>
                <a:t>  </a:t>
              </a:r>
              <a:r>
                <a:rPr lang="de-DE" altLang="de-DE" sz="5700" dirty="0">
                  <a:latin typeface="Times New Roman" panose="02020603050405020304" pitchFamily="18" charset="0"/>
                </a:rPr>
                <a:t> </a:t>
              </a:r>
              <a:r>
                <a:rPr lang="de-DE" altLang="de-DE" sz="1000" dirty="0">
                  <a:latin typeface="Times New Roman" panose="02020603050405020304" pitchFamily="18" charset="0"/>
                </a:rPr>
                <a:t>                           </a:t>
              </a:r>
            </a:p>
          </p:txBody>
        </p:sp>
      </p:grpSp>
      <p:pic>
        <p:nvPicPr>
          <p:cNvPr id="36867" name="Picture 8"/>
          <p:cNvPicPr>
            <a:picLocks noChangeAspect="1" noChangeArrowheads="1"/>
          </p:cNvPicPr>
          <p:nvPr/>
        </p:nvPicPr>
        <p:blipFill>
          <a:blip r:embed="rId3">
            <a:extLst>
              <a:ext uri="{28A0092B-C50C-407E-A947-70E740481C1C}">
                <a14:useLocalDpi xmlns:a14="http://schemas.microsoft.com/office/drawing/2010/main" val="0"/>
              </a:ext>
            </a:extLst>
          </a:blip>
          <a:srcRect l="12500" t="23438" r="11250" b="8594"/>
          <a:stretch>
            <a:fillRect/>
          </a:stretch>
        </p:blipFill>
        <p:spPr bwMode="auto">
          <a:xfrm>
            <a:off x="611560" y="1131898"/>
            <a:ext cx="8208912" cy="56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9" name="Grafik 8"/>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10" name="Grafik 9"/>
          <p:cNvPicPr>
            <a:picLocks noChangeAspect="1"/>
          </p:cNvPicPr>
          <p:nvPr/>
        </p:nvPicPr>
        <p:blipFill>
          <a:blip r:embed="rId6"/>
          <a:stretch>
            <a:fillRect/>
          </a:stretch>
        </p:blipFill>
        <p:spPr>
          <a:xfrm>
            <a:off x="2987825" y="291202"/>
            <a:ext cx="2809524" cy="314287"/>
          </a:xfrm>
          <a:prstGeom prst="rect">
            <a:avLst/>
          </a:prstGeom>
        </p:spPr>
      </p:pic>
    </p:spTree>
    <p:extLst>
      <p:ext uri="{BB962C8B-B14F-4D97-AF65-F5344CB8AC3E}">
        <p14:creationId xmlns:p14="http://schemas.microsoft.com/office/powerpoint/2010/main" val="292508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http://ec.europa.eu/economy_finance/images/image90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304800" cy="1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ec.europa.eu/economy_finance/images/image105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304800" cy="1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3" y="127"/>
            <a:ext cx="63991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t>  </a:t>
            </a:r>
            <a:r>
              <a:rPr lang="de-DE" altLang="de-DE" sz="9200"/>
              <a:t> </a:t>
            </a:r>
            <a:endParaRPr lang="de-DE" altLang="de-DE" sz="1800"/>
          </a:p>
          <a:p>
            <a:pPr>
              <a:spcBef>
                <a:spcPct val="0"/>
              </a:spcBef>
              <a:buFontTx/>
              <a:buNone/>
            </a:pPr>
            <a:endParaRPr lang="de-DE" altLang="de-DE" sz="700" b="1"/>
          </a:p>
        </p:txBody>
      </p:sp>
      <p:sp>
        <p:nvSpPr>
          <p:cNvPr id="38918" name="Rechteck 11"/>
          <p:cNvSpPr>
            <a:spLocks noChangeArrowheads="1"/>
          </p:cNvSpPr>
          <p:nvPr/>
        </p:nvSpPr>
        <p:spPr bwMode="auto">
          <a:xfrm>
            <a:off x="5148065" y="4936996"/>
            <a:ext cx="3786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DE" altLang="de-DE" sz="1800" dirty="0">
              <a:solidFill>
                <a:schemeClr val="accent2"/>
              </a:solidFill>
            </a:endParaRPr>
          </a:p>
          <a:p>
            <a:pPr>
              <a:spcBef>
                <a:spcPct val="0"/>
              </a:spcBef>
              <a:buFontTx/>
              <a:buNone/>
            </a:pPr>
            <a:endParaRPr lang="de-DE" altLang="de-DE" sz="1800" dirty="0">
              <a:latin typeface="Calibri" panose="020F0502020204030204" pitchFamily="34" charset="0"/>
            </a:endParaRPr>
          </a:p>
        </p:txBody>
      </p:sp>
      <p:sp>
        <p:nvSpPr>
          <p:cNvPr id="13" name="Textfeld 12"/>
          <p:cNvSpPr txBox="1"/>
          <p:nvPr/>
        </p:nvSpPr>
        <p:spPr>
          <a:xfrm>
            <a:off x="4932041" y="969965"/>
            <a:ext cx="3143251" cy="584775"/>
          </a:xfrm>
          <a:prstGeom prst="rect">
            <a:avLst/>
          </a:prstGeom>
          <a:noFill/>
        </p:spPr>
        <p:txBody>
          <a:bodyPr>
            <a:spAutoFit/>
          </a:bodyPr>
          <a:lstStyle/>
          <a:p>
            <a:pPr eaLnBrk="1" hangingPunct="1">
              <a:defRPr/>
            </a:pPr>
            <a:r>
              <a:rPr lang="de-DE" sz="3200" b="1" dirty="0">
                <a:solidFill>
                  <a:schemeClr val="accent2"/>
                </a:solidFill>
                <a:effectLst>
                  <a:outerShdw blurRad="38100" dist="38100" dir="2700000" algn="tl">
                    <a:srgbClr val="000000">
                      <a:alpha val="43137"/>
                    </a:srgbClr>
                  </a:outerShdw>
                </a:effectLst>
              </a:rPr>
              <a:t>       € - Zone</a:t>
            </a:r>
          </a:p>
        </p:txBody>
      </p:sp>
      <p:sp>
        <p:nvSpPr>
          <p:cNvPr id="4" name="Rechteck 3"/>
          <p:cNvSpPr/>
          <p:nvPr/>
        </p:nvSpPr>
        <p:spPr>
          <a:xfrm>
            <a:off x="1259632" y="5996684"/>
            <a:ext cx="6318448" cy="746743"/>
          </a:xfrm>
          <a:prstGeom prst="rect">
            <a:avLst/>
          </a:prstGeom>
          <a:solidFill>
            <a:schemeClr val="bg1"/>
          </a:solidFill>
        </p:spPr>
        <p:txBody>
          <a:bodyPr wrap="square">
            <a:spAutoFit/>
          </a:bodyPr>
          <a:lstStyle/>
          <a:p>
            <a:r>
              <a:rPr lang="de-DE" sz="1100" dirty="0"/>
              <a:t>   </a:t>
            </a:r>
            <a:r>
              <a:rPr lang="de-DE" sz="1051" dirty="0"/>
              <a:t>EU-Mitgliedstaaten, die aufgrund vertraglicher Verpflichtung den Euro einführen müssen (7)</a:t>
            </a:r>
          </a:p>
          <a:p>
            <a:r>
              <a:rPr lang="de-DE" sz="1051" dirty="0"/>
              <a:t>   EU-Mitgliedstaat mit Ausstiegsklausel zur Euroeinführung (2)</a:t>
            </a:r>
          </a:p>
          <a:p>
            <a:r>
              <a:rPr lang="de-DE" sz="1051" dirty="0"/>
              <a:t>   Nicht-EU-Mitglieder, die den Euro offiziell benutzen (Andorra, Monaco, San Marino und Vatikan)</a:t>
            </a:r>
          </a:p>
          <a:p>
            <a:r>
              <a:rPr lang="de-DE" sz="1051" dirty="0"/>
              <a:t>   Nicht-EU-Mitglieder, die den Euro inoffiziell benutzen (2)</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45" y="1174542"/>
            <a:ext cx="4295888" cy="4595065"/>
          </a:xfrm>
          <a:prstGeom prst="rect">
            <a:avLst/>
          </a:prstGeom>
        </p:spPr>
      </p:pic>
      <p:sp>
        <p:nvSpPr>
          <p:cNvPr id="3" name="Rechteck 2"/>
          <p:cNvSpPr/>
          <p:nvPr/>
        </p:nvSpPr>
        <p:spPr>
          <a:xfrm>
            <a:off x="1259632" y="5816300"/>
            <a:ext cx="1224136" cy="276999"/>
          </a:xfrm>
          <a:prstGeom prst="rect">
            <a:avLst/>
          </a:prstGeom>
          <a:noFill/>
        </p:spPr>
        <p:txBody>
          <a:bodyPr wrap="square">
            <a:spAutoFit/>
          </a:bodyPr>
          <a:lstStyle/>
          <a:p>
            <a:r>
              <a:rPr lang="de-DE" sz="1200" dirty="0"/>
              <a:t>   </a:t>
            </a:r>
            <a:r>
              <a:rPr lang="de-DE" sz="1051" dirty="0"/>
              <a:t>Eurozone (19)</a:t>
            </a:r>
          </a:p>
        </p:txBody>
      </p:sp>
      <p:sp>
        <p:nvSpPr>
          <p:cNvPr id="5" name="Rechteck 4"/>
          <p:cNvSpPr/>
          <p:nvPr/>
        </p:nvSpPr>
        <p:spPr>
          <a:xfrm>
            <a:off x="1259632" y="5885656"/>
            <a:ext cx="144016" cy="144016"/>
          </a:xfrm>
          <a:prstGeom prst="rect">
            <a:avLst/>
          </a:prstGeom>
          <a:solidFill>
            <a:srgbClr val="2A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257028" y="6038056"/>
            <a:ext cx="144016" cy="144016"/>
          </a:xfrm>
          <a:prstGeom prst="rect">
            <a:avLst/>
          </a:prstGeom>
          <a:solidFill>
            <a:srgbClr val="5FD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257028" y="6193133"/>
            <a:ext cx="144016" cy="144016"/>
          </a:xfrm>
          <a:prstGeom prst="rect">
            <a:avLst/>
          </a:prstGeom>
          <a:solidFill>
            <a:srgbClr val="AA4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1257028" y="6364765"/>
            <a:ext cx="144016" cy="144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257028" y="6536397"/>
            <a:ext cx="144016" cy="144016"/>
          </a:xfrm>
          <a:prstGeom prst="rect">
            <a:avLst/>
          </a:prstGeom>
          <a:solidFill>
            <a:srgbClr val="892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20" name="Grafik 19"/>
          <p:cNvPicPr>
            <a:picLocks noChangeAspect="1"/>
          </p:cNvPicPr>
          <p:nvPr/>
        </p:nvPicPr>
        <p:blipFill rotWithShape="1">
          <a:blip r:embed="rId7"/>
          <a:srcRect l="-307" t="-1318" r="307" b="1318"/>
          <a:stretch/>
        </p:blipFill>
        <p:spPr>
          <a:xfrm>
            <a:off x="702666" y="31697"/>
            <a:ext cx="527499" cy="694428"/>
          </a:xfrm>
          <a:prstGeom prst="rect">
            <a:avLst/>
          </a:prstGeom>
        </p:spPr>
      </p:pic>
      <p:sp>
        <p:nvSpPr>
          <p:cNvPr id="9" name="Titel 8"/>
          <p:cNvSpPr>
            <a:spLocks noGrp="1"/>
          </p:cNvSpPr>
          <p:nvPr>
            <p:ph type="title"/>
          </p:nvPr>
        </p:nvSpPr>
        <p:spPr>
          <a:xfrm>
            <a:off x="5004048" y="1100416"/>
            <a:ext cx="3744416" cy="3552723"/>
          </a:xfrm>
        </p:spPr>
        <p:txBody>
          <a:bodyPr/>
          <a:lstStyle/>
          <a:p>
            <a:pPr marL="285744" indent="-285744" algn="l">
              <a:lnSpc>
                <a:spcPct val="160000"/>
              </a:lnSpc>
              <a:buClr>
                <a:srgbClr val="FF0000"/>
              </a:buClr>
              <a:buFont typeface="Arial" panose="020B0604020202020204" pitchFamily="34" charset="0"/>
              <a:buChar char="•"/>
              <a:defRPr/>
            </a:pPr>
            <a:r>
              <a:rPr lang="de-DE" sz="1400" dirty="0">
                <a:solidFill>
                  <a:schemeClr val="accent2"/>
                </a:solidFill>
                <a:latin typeface="Arial" panose="020B0604020202020204" pitchFamily="34" charset="0"/>
                <a:ea typeface="+mn-ea"/>
                <a:cs typeface="+mn-cs"/>
              </a:rPr>
              <a:t>Belgien, Deutschland, Estland, Finnland, Frankreich, Griechenland, Irland, Italien, Lettland, Litauen, Luxemburg, Malta, Niederlande, Österreich, Portugal, Slowakei, Slowenien, Spanien, Zypern</a:t>
            </a:r>
            <a:br>
              <a:rPr lang="de-DE" sz="1400" dirty="0">
                <a:solidFill>
                  <a:schemeClr val="accent2"/>
                </a:solidFill>
                <a:latin typeface="Arial" panose="020B0604020202020204" pitchFamily="34" charset="0"/>
                <a:ea typeface="+mn-ea"/>
                <a:cs typeface="+mn-cs"/>
              </a:rPr>
            </a:br>
            <a:r>
              <a:rPr lang="de-DE" sz="1400" dirty="0">
                <a:solidFill>
                  <a:schemeClr val="accent2"/>
                </a:solidFill>
                <a:latin typeface="Arial" panose="020B0604020202020204" pitchFamily="34" charset="0"/>
                <a:ea typeface="+mn-ea"/>
                <a:cs typeface="+mn-cs"/>
              </a:rPr>
              <a:t/>
            </a:r>
            <a:br>
              <a:rPr lang="de-DE" sz="1400" dirty="0">
                <a:solidFill>
                  <a:schemeClr val="accent2"/>
                </a:solidFill>
                <a:latin typeface="Arial" panose="020B0604020202020204" pitchFamily="34" charset="0"/>
                <a:ea typeface="+mn-ea"/>
                <a:cs typeface="+mn-cs"/>
              </a:rPr>
            </a:br>
            <a:endParaRPr lang="de-DE" sz="1400" dirty="0">
              <a:solidFill>
                <a:schemeClr val="accent2"/>
              </a:solidFill>
              <a:latin typeface="Arial" panose="020B0604020202020204" pitchFamily="34" charset="0"/>
              <a:ea typeface="+mn-ea"/>
              <a:cs typeface="+mn-cs"/>
            </a:endParaRPr>
          </a:p>
        </p:txBody>
      </p:sp>
      <p:pic>
        <p:nvPicPr>
          <p:cNvPr id="23" name="Grafik 22"/>
          <p:cNvPicPr>
            <a:picLocks noChangeAspect="1"/>
          </p:cNvPicPr>
          <p:nvPr/>
        </p:nvPicPr>
        <p:blipFill>
          <a:blip r:embed="rId8"/>
          <a:stretch>
            <a:fillRect/>
          </a:stretch>
        </p:blipFill>
        <p:spPr>
          <a:xfrm>
            <a:off x="2987825" y="291202"/>
            <a:ext cx="2809524" cy="314287"/>
          </a:xfrm>
          <a:prstGeom prst="rect">
            <a:avLst/>
          </a:prstGeom>
        </p:spPr>
      </p:pic>
      <p:sp>
        <p:nvSpPr>
          <p:cNvPr id="6" name="Textfeld 5"/>
          <p:cNvSpPr txBox="1"/>
          <p:nvPr/>
        </p:nvSpPr>
        <p:spPr>
          <a:xfrm>
            <a:off x="5004049" y="3775974"/>
            <a:ext cx="3566916" cy="781752"/>
          </a:xfrm>
          <a:prstGeom prst="rect">
            <a:avLst/>
          </a:prstGeom>
          <a:noFill/>
        </p:spPr>
        <p:txBody>
          <a:bodyPr wrap="square" rtlCol="0">
            <a:spAutoFit/>
          </a:bodyPr>
          <a:lstStyle/>
          <a:p>
            <a:pPr marL="285744" indent="-285744">
              <a:lnSpc>
                <a:spcPct val="160000"/>
              </a:lnSpc>
              <a:buClr>
                <a:srgbClr val="FF0000"/>
              </a:buClr>
              <a:buFont typeface="Arial" panose="020B0604020202020204" pitchFamily="34" charset="0"/>
              <a:buChar char="•"/>
              <a:defRPr/>
            </a:pPr>
            <a:r>
              <a:rPr lang="de-DE" sz="1400" dirty="0">
                <a:solidFill>
                  <a:schemeClr val="accent2"/>
                </a:solidFill>
              </a:rPr>
              <a:t>wichtige internationale Währung, fest etabliert gleich hinter US-Dollar</a:t>
            </a:r>
          </a:p>
        </p:txBody>
      </p:sp>
    </p:spTree>
    <p:extLst>
      <p:ext uri="{BB962C8B-B14F-4D97-AF65-F5344CB8AC3E}">
        <p14:creationId xmlns:p14="http://schemas.microsoft.com/office/powerpoint/2010/main" val="206330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4015" y="850315"/>
            <a:ext cx="7427913" cy="504825"/>
          </a:xfrm>
        </p:spPr>
        <p:txBody>
          <a:bodyPr/>
          <a:lstStyle/>
          <a:p>
            <a:pPr eaLnBrk="1" hangingPunct="1">
              <a:defRPr/>
            </a:pPr>
            <a:r>
              <a:rPr lang="de-DE" altLang="en-US"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Verbraucherrechte</a:t>
            </a:r>
          </a:p>
        </p:txBody>
      </p:sp>
      <p:sp>
        <p:nvSpPr>
          <p:cNvPr id="3" name="Rectangle 1"/>
          <p:cNvSpPr>
            <a:spLocks noChangeArrowheads="1"/>
          </p:cNvSpPr>
          <p:nvPr/>
        </p:nvSpPr>
        <p:spPr bwMode="auto">
          <a:xfrm>
            <a:off x="1717676" y="2376655"/>
            <a:ext cx="60642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09585" indent="-609585">
              <a:lnSpc>
                <a:spcPct val="160000"/>
              </a:lnSpc>
              <a:spcBef>
                <a:spcPct val="0"/>
              </a:spcBef>
              <a:buClr>
                <a:srgbClr val="FF0000"/>
              </a:buClr>
              <a:buFont typeface="Arial" panose="020B0604020202020204" pitchFamily="34" charset="0"/>
              <a:buChar char="•"/>
              <a:defRPr/>
            </a:pPr>
            <a:r>
              <a:rPr lang="de-DE" sz="1400" b="0" dirty="0">
                <a:solidFill>
                  <a:schemeClr val="accent2"/>
                </a:solidFill>
                <a:latin typeface="Arial" panose="020B0604020202020204" pitchFamily="34" charset="0"/>
              </a:rPr>
              <a:t>Klare Kennzeichnung der Produkte</a:t>
            </a:r>
          </a:p>
          <a:p>
            <a:pPr marL="609585" indent="-609585">
              <a:lnSpc>
                <a:spcPct val="160000"/>
              </a:lnSpc>
              <a:spcBef>
                <a:spcPct val="0"/>
              </a:spcBef>
              <a:buClr>
                <a:srgbClr val="FF0000"/>
              </a:buClr>
              <a:buFont typeface="Arial" panose="020B0604020202020204" pitchFamily="34" charset="0"/>
              <a:buChar char="•"/>
              <a:defRPr/>
            </a:pPr>
            <a:r>
              <a:rPr lang="de-DE" sz="1400" b="0" dirty="0">
                <a:solidFill>
                  <a:schemeClr val="accent2"/>
                </a:solidFill>
                <a:latin typeface="Arial" panose="020B0604020202020204" pitchFamily="34" charset="0"/>
              </a:rPr>
              <a:t>Gesundheits- und Sicherheitsstandards</a:t>
            </a:r>
          </a:p>
          <a:p>
            <a:pPr marL="609585" indent="-609585">
              <a:lnSpc>
                <a:spcPct val="160000"/>
              </a:lnSpc>
              <a:spcBef>
                <a:spcPct val="0"/>
              </a:spcBef>
              <a:buClr>
                <a:srgbClr val="FF0000"/>
              </a:buClr>
              <a:buFont typeface="Arial" panose="020B0604020202020204" pitchFamily="34" charset="0"/>
              <a:buChar char="•"/>
              <a:defRPr/>
            </a:pPr>
            <a:r>
              <a:rPr lang="de-DE" sz="1400" b="0" dirty="0">
                <a:solidFill>
                  <a:schemeClr val="accent2"/>
                </a:solidFill>
                <a:latin typeface="Arial" panose="020B0604020202020204" pitchFamily="34" charset="0"/>
              </a:rPr>
              <a:t>Verbot von unfairen Verträgen</a:t>
            </a:r>
          </a:p>
          <a:p>
            <a:pPr marL="609585" indent="-609585">
              <a:lnSpc>
                <a:spcPct val="160000"/>
              </a:lnSpc>
              <a:spcBef>
                <a:spcPct val="0"/>
              </a:spcBef>
              <a:buClr>
                <a:srgbClr val="FF0000"/>
              </a:buClr>
              <a:buFont typeface="Arial" panose="020B0604020202020204" pitchFamily="34" charset="0"/>
              <a:buChar char="•"/>
              <a:defRPr/>
            </a:pPr>
            <a:r>
              <a:rPr lang="de-DE" sz="1400" b="0" dirty="0">
                <a:solidFill>
                  <a:schemeClr val="accent2"/>
                </a:solidFill>
                <a:latin typeface="Arial" panose="020B0604020202020204" pitchFamily="34" charset="0"/>
              </a:rPr>
              <a:t>Passagierechte, z.B. Entschädigungen für Verspätungen</a:t>
            </a:r>
          </a:p>
          <a:p>
            <a:pPr marL="609585" indent="-609585">
              <a:lnSpc>
                <a:spcPct val="160000"/>
              </a:lnSpc>
              <a:spcBef>
                <a:spcPct val="0"/>
              </a:spcBef>
              <a:buClr>
                <a:srgbClr val="FF0000"/>
              </a:buClr>
              <a:buFont typeface="Arial" panose="020B0604020202020204" pitchFamily="34" charset="0"/>
              <a:buChar char="•"/>
              <a:defRPr/>
            </a:pPr>
            <a:r>
              <a:rPr lang="de-DE" sz="1400" b="0" dirty="0">
                <a:solidFill>
                  <a:schemeClr val="accent2"/>
                </a:solidFill>
                <a:latin typeface="Arial" panose="020B0604020202020204" pitchFamily="34" charset="0"/>
              </a:rPr>
              <a:t>Hilfe bei Problemen</a:t>
            </a:r>
          </a:p>
        </p:txBody>
      </p:sp>
      <p:sp>
        <p:nvSpPr>
          <p:cNvPr id="84996" name="TextBox 1"/>
          <p:cNvSpPr txBox="1">
            <a:spLocks noChangeArrowheads="1"/>
          </p:cNvSpPr>
          <p:nvPr/>
        </p:nvSpPr>
        <p:spPr bwMode="auto">
          <a:xfrm>
            <a:off x="1331643" y="1642640"/>
            <a:ext cx="627062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60000"/>
              </a:lnSpc>
              <a:spcBef>
                <a:spcPct val="0"/>
              </a:spcBef>
              <a:buClr>
                <a:srgbClr val="FF0000"/>
              </a:buClr>
              <a:buNone/>
              <a:defRPr/>
            </a:pPr>
            <a:r>
              <a:rPr lang="de-DE" altLang="en-US" sz="1400" dirty="0">
                <a:solidFill>
                  <a:schemeClr val="accent2"/>
                </a:solidFill>
                <a:latin typeface="Arial" panose="020B0604020202020204" pitchFamily="34" charset="0"/>
              </a:rPr>
              <a:t>Geschützt durch EU-weite Verbraucherrechte, auch im Ausland oder beim Online-Shopping</a:t>
            </a:r>
          </a:p>
        </p:txBody>
      </p:sp>
      <p:pic>
        <p:nvPicPr>
          <p:cNvPr id="849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7" y="4184650"/>
            <a:ext cx="7829551"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8" name="Grafik 7"/>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9" name="Grafik 8"/>
          <p:cNvPicPr>
            <a:picLocks noChangeAspect="1"/>
          </p:cNvPicPr>
          <p:nvPr/>
        </p:nvPicPr>
        <p:blipFill>
          <a:blip r:embed="rId6"/>
          <a:stretch>
            <a:fillRect/>
          </a:stretch>
        </p:blipFill>
        <p:spPr>
          <a:xfrm>
            <a:off x="2987825" y="291202"/>
            <a:ext cx="2809524" cy="314287"/>
          </a:xfrm>
          <a:prstGeom prst="rect">
            <a:avLst/>
          </a:prstGeom>
        </p:spPr>
      </p:pic>
    </p:spTree>
    <p:extLst>
      <p:ext uri="{BB962C8B-B14F-4D97-AF65-F5344CB8AC3E}">
        <p14:creationId xmlns:p14="http://schemas.microsoft.com/office/powerpoint/2010/main" val="387460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27482" y="1290917"/>
            <a:ext cx="7427913" cy="504825"/>
          </a:xfrm>
        </p:spPr>
        <p:txBody>
          <a:bodyPr/>
          <a:lstStyle/>
          <a:p>
            <a:pPr eaLnBrk="1" hangingPunct="1">
              <a:defRPr/>
            </a:pPr>
            <a:r>
              <a:rPr lang="de-DE" altLang="en-US"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Günstiger im Ausland telefonieren</a:t>
            </a:r>
          </a:p>
        </p:txBody>
      </p:sp>
      <p:sp>
        <p:nvSpPr>
          <p:cNvPr id="5" name="Rechteck 4"/>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rotWithShape="1">
          <a:blip r:embed="rId4"/>
          <a:srcRect l="-307" t="-1318" r="307" b="1318"/>
          <a:stretch/>
        </p:blipFill>
        <p:spPr>
          <a:xfrm>
            <a:off x="702666" y="31697"/>
            <a:ext cx="527499" cy="694428"/>
          </a:xfrm>
          <a:prstGeom prst="rect">
            <a:avLst/>
          </a:prstGeom>
        </p:spPr>
      </p:pic>
      <p:pic>
        <p:nvPicPr>
          <p:cNvPr id="8" name="Grafik 7"/>
          <p:cNvPicPr>
            <a:picLocks noChangeAspect="1"/>
          </p:cNvPicPr>
          <p:nvPr/>
        </p:nvPicPr>
        <p:blipFill>
          <a:blip r:embed="rId5"/>
          <a:stretch>
            <a:fillRect/>
          </a:stretch>
        </p:blipFill>
        <p:spPr>
          <a:xfrm>
            <a:off x="2987825" y="291202"/>
            <a:ext cx="2809524" cy="314287"/>
          </a:xfrm>
          <a:prstGeom prst="rect">
            <a:avLst/>
          </a:prstGeom>
        </p:spPr>
      </p:pic>
      <p:grpSp>
        <p:nvGrpSpPr>
          <p:cNvPr id="9" name="Group 97"/>
          <p:cNvGrpSpPr/>
          <p:nvPr/>
        </p:nvGrpSpPr>
        <p:grpSpPr>
          <a:xfrm>
            <a:off x="755579" y="2132858"/>
            <a:ext cx="7199815" cy="2985565"/>
            <a:chOff x="340729" y="1484784"/>
            <a:chExt cx="8119703" cy="2739297"/>
          </a:xfrm>
        </p:grpSpPr>
        <p:sp>
          <p:nvSpPr>
            <p:cNvPr id="10" name="object 9"/>
            <p:cNvSpPr txBox="1"/>
            <p:nvPr/>
          </p:nvSpPr>
          <p:spPr>
            <a:xfrm>
              <a:off x="758037" y="3969931"/>
              <a:ext cx="1375684" cy="254150"/>
            </a:xfrm>
            <a:prstGeom prst="rect">
              <a:avLst/>
            </a:prstGeom>
          </p:spPr>
          <p:txBody>
            <a:bodyPr vert="horz" wrap="square" lIns="0" tIns="0" rIns="0" bIns="0" rtlCol="0">
              <a:spAutoFit/>
            </a:bodyPr>
            <a:lstStyle/>
            <a:p>
              <a:pPr marL="9525" algn="ctr"/>
              <a:r>
                <a:rPr lang="de-DE" sz="900" b="1" spc="8" dirty="0">
                  <a:solidFill>
                    <a:srgbClr val="5B5E5F"/>
                  </a:solidFill>
                </a:rPr>
                <a:t>Abgehende Anrufe</a:t>
              </a:r>
              <a:r>
                <a:t/>
              </a:r>
              <a:br/>
              <a:r>
                <a:rPr lang="de-DE" sz="900" b="1" spc="8" dirty="0">
                  <a:solidFill>
                    <a:srgbClr val="5B5E5F"/>
                  </a:solidFill>
                </a:rPr>
                <a:t>(pro Minute)</a:t>
              </a:r>
              <a:endParaRPr lang="de-DE" sz="900" b="1" dirty="0">
                <a:solidFill>
                  <a:srgbClr val="FFD624"/>
                </a:solidFill>
                <a:cs typeface="Arial" panose="020B0604020202020204" pitchFamily="34" charset="0"/>
              </a:endParaRPr>
            </a:p>
          </p:txBody>
        </p:sp>
        <p:sp>
          <p:nvSpPr>
            <p:cNvPr id="11" name="object 27"/>
            <p:cNvSpPr txBox="1"/>
            <p:nvPr/>
          </p:nvSpPr>
          <p:spPr>
            <a:xfrm>
              <a:off x="4259738" y="2785158"/>
              <a:ext cx="528648" cy="127075"/>
            </a:xfrm>
            <a:prstGeom prst="rect">
              <a:avLst/>
            </a:prstGeom>
          </p:spPr>
          <p:txBody>
            <a:bodyPr vert="horz" wrap="square" lIns="0" tIns="0" rIns="0" bIns="0" rtlCol="0">
              <a:spAutoFit/>
            </a:bodyPr>
            <a:lstStyle/>
            <a:p>
              <a:pPr algn="ctr" fontAlgn="base">
                <a:spcBef>
                  <a:spcPct val="0"/>
                </a:spcBef>
                <a:spcAft>
                  <a:spcPct val="0"/>
                </a:spcAft>
              </a:pPr>
              <a:r>
                <a:rPr lang="de-DE" sz="900" b="1" spc="8" dirty="0">
                  <a:solidFill>
                    <a:srgbClr val="034EA1"/>
                  </a:solidFill>
                  <a:latin typeface="EC Square Sans Cond Pro"/>
                </a:rPr>
                <a:t>2016</a:t>
              </a:r>
              <a:endParaRPr lang="de-DE" sz="900" b="1" dirty="0">
                <a:solidFill>
                  <a:srgbClr val="FFD624"/>
                </a:solidFill>
                <a:latin typeface="EC Square Sans Cond Pro Medium"/>
                <a:cs typeface="EC Square Sans Cond Pro Medium"/>
              </a:endParaRPr>
            </a:p>
          </p:txBody>
        </p:sp>
        <p:sp>
          <p:nvSpPr>
            <p:cNvPr id="12" name="object 28"/>
            <p:cNvSpPr txBox="1"/>
            <p:nvPr/>
          </p:nvSpPr>
          <p:spPr>
            <a:xfrm>
              <a:off x="7279374" y="2785158"/>
              <a:ext cx="528648" cy="127075"/>
            </a:xfrm>
            <a:prstGeom prst="rect">
              <a:avLst/>
            </a:prstGeom>
          </p:spPr>
          <p:txBody>
            <a:bodyPr vert="horz" wrap="square" lIns="0" tIns="0" rIns="0" bIns="0" rtlCol="0">
              <a:spAutoFit/>
            </a:bodyPr>
            <a:lstStyle/>
            <a:p>
              <a:pPr algn="ctr" fontAlgn="base">
                <a:spcBef>
                  <a:spcPct val="0"/>
                </a:spcBef>
                <a:spcAft>
                  <a:spcPct val="0"/>
                </a:spcAft>
              </a:pPr>
              <a:r>
                <a:rPr lang="de-DE" sz="900" b="1" spc="8" dirty="0">
                  <a:solidFill>
                    <a:srgbClr val="034EA1"/>
                  </a:solidFill>
                  <a:latin typeface="EC Square Sans Cond Pro"/>
                </a:rPr>
                <a:t>2016</a:t>
              </a:r>
              <a:endParaRPr lang="de-DE" sz="900" b="1" dirty="0">
                <a:solidFill>
                  <a:srgbClr val="FFD624"/>
                </a:solidFill>
                <a:latin typeface="EC Square Sans Cond Pro Medium"/>
                <a:cs typeface="EC Square Sans Cond Pro Medium"/>
              </a:endParaRPr>
            </a:p>
          </p:txBody>
        </p:sp>
        <p:sp>
          <p:nvSpPr>
            <p:cNvPr id="13" name="object 29"/>
            <p:cNvSpPr/>
            <p:nvPr/>
          </p:nvSpPr>
          <p:spPr>
            <a:xfrm>
              <a:off x="2853802" y="2710578"/>
              <a:ext cx="0" cy="1225550"/>
            </a:xfrm>
            <a:custGeom>
              <a:avLst/>
              <a:gdLst/>
              <a:ahLst/>
              <a:cxnLst/>
              <a:rect l="l" t="t" r="r" b="b"/>
              <a:pathLst>
                <a:path h="1225550">
                  <a:moveTo>
                    <a:pt x="0" y="0"/>
                  </a:moveTo>
                  <a:lnTo>
                    <a:pt x="0" y="1225257"/>
                  </a:lnTo>
                </a:path>
              </a:pathLst>
            </a:custGeom>
            <a:ln w="17907">
              <a:solidFill>
                <a:srgbClr val="034EA1"/>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14" name="object 30"/>
            <p:cNvSpPr/>
            <p:nvPr/>
          </p:nvSpPr>
          <p:spPr>
            <a:xfrm>
              <a:off x="5374082" y="2710578"/>
              <a:ext cx="0" cy="1225550"/>
            </a:xfrm>
            <a:custGeom>
              <a:avLst/>
              <a:gdLst/>
              <a:ahLst/>
              <a:cxnLst/>
              <a:rect l="l" t="t" r="r" b="b"/>
              <a:pathLst>
                <a:path h="1225550">
                  <a:moveTo>
                    <a:pt x="0" y="0"/>
                  </a:moveTo>
                  <a:lnTo>
                    <a:pt x="0" y="1225257"/>
                  </a:lnTo>
                </a:path>
              </a:pathLst>
            </a:custGeom>
            <a:ln w="17919">
              <a:solidFill>
                <a:srgbClr val="034EA1"/>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15" name="object 31"/>
            <p:cNvSpPr/>
            <p:nvPr/>
          </p:nvSpPr>
          <p:spPr>
            <a:xfrm>
              <a:off x="423809" y="3861048"/>
              <a:ext cx="2411623" cy="0"/>
            </a:xfrm>
            <a:custGeom>
              <a:avLst/>
              <a:gdLst/>
              <a:ahLst/>
              <a:cxnLst/>
              <a:rect l="l" t="t" r="r" b="b"/>
              <a:pathLst>
                <a:path w="2071370">
                  <a:moveTo>
                    <a:pt x="0" y="0"/>
                  </a:moveTo>
                  <a:lnTo>
                    <a:pt x="2070823" y="0"/>
                  </a:lnTo>
                </a:path>
              </a:pathLst>
            </a:custGeom>
            <a:ln w="12738">
              <a:solidFill>
                <a:srgbClr val="C5C7C7"/>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16" name="object 32"/>
            <p:cNvSpPr txBox="1"/>
            <p:nvPr/>
          </p:nvSpPr>
          <p:spPr>
            <a:xfrm>
              <a:off x="2909032"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2008</a:t>
              </a:r>
              <a:endParaRPr lang="de-DE" sz="900" b="1" dirty="0">
                <a:solidFill>
                  <a:srgbClr val="FFD624"/>
                </a:solidFill>
                <a:latin typeface="EC Square Sans Cond Pro Medium"/>
                <a:cs typeface="EC Square Sans Cond Pro Medium"/>
              </a:endParaRPr>
            </a:p>
          </p:txBody>
        </p:sp>
        <p:sp>
          <p:nvSpPr>
            <p:cNvPr id="17" name="object 33"/>
            <p:cNvSpPr txBox="1"/>
            <p:nvPr/>
          </p:nvSpPr>
          <p:spPr>
            <a:xfrm>
              <a:off x="3341080"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2012</a:t>
              </a:r>
              <a:endParaRPr lang="de-DE" sz="900" b="1" dirty="0">
                <a:solidFill>
                  <a:srgbClr val="FFD624"/>
                </a:solidFill>
                <a:latin typeface="EC Square Sans Cond Pro Medium"/>
                <a:cs typeface="EC Square Sans Cond Pro Medium"/>
              </a:endParaRPr>
            </a:p>
          </p:txBody>
        </p:sp>
        <p:sp>
          <p:nvSpPr>
            <p:cNvPr id="18" name="object 34"/>
            <p:cNvSpPr txBox="1"/>
            <p:nvPr/>
          </p:nvSpPr>
          <p:spPr>
            <a:xfrm>
              <a:off x="3425641" y="3969931"/>
              <a:ext cx="875581" cy="254150"/>
            </a:xfrm>
            <a:prstGeom prst="rect">
              <a:avLst/>
            </a:prstGeom>
          </p:spPr>
          <p:txBody>
            <a:bodyPr vert="horz" wrap="square" lIns="0" tIns="0" rIns="0" bIns="0" rtlCol="0">
              <a:spAutoFit/>
            </a:bodyPr>
            <a:lstStyle/>
            <a:p>
              <a:pPr marL="9525" algn="ctr"/>
              <a:r>
                <a:rPr lang="de-DE" sz="900" b="1" spc="8" dirty="0">
                  <a:solidFill>
                    <a:srgbClr val="5B5E5F"/>
                  </a:solidFill>
                </a:rPr>
                <a:t>Gesendete SMS</a:t>
              </a:r>
              <a:endParaRPr lang="de-DE" sz="900" b="1" dirty="0">
                <a:solidFill>
                  <a:srgbClr val="FFD624"/>
                </a:solidFill>
                <a:cs typeface="Arial" panose="020B0604020202020204" pitchFamily="34" charset="0"/>
              </a:endParaRPr>
            </a:p>
          </p:txBody>
        </p:sp>
        <p:sp>
          <p:nvSpPr>
            <p:cNvPr id="19" name="object 35"/>
            <p:cNvSpPr txBox="1"/>
            <p:nvPr/>
          </p:nvSpPr>
          <p:spPr>
            <a:xfrm>
              <a:off x="3845136"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2015</a:t>
              </a:r>
              <a:endParaRPr lang="de-DE" sz="900" b="1" dirty="0">
                <a:solidFill>
                  <a:srgbClr val="FFD624"/>
                </a:solidFill>
                <a:latin typeface="EC Square Sans Cond Pro Medium"/>
                <a:cs typeface="EC Square Sans Cond Pro Medium"/>
              </a:endParaRPr>
            </a:p>
          </p:txBody>
        </p:sp>
        <p:sp>
          <p:nvSpPr>
            <p:cNvPr id="20" name="object 36"/>
            <p:cNvSpPr txBox="1"/>
            <p:nvPr/>
          </p:nvSpPr>
          <p:spPr>
            <a:xfrm>
              <a:off x="4863607" y="2785158"/>
              <a:ext cx="381970"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2017</a:t>
              </a:r>
              <a:endParaRPr lang="de-DE" sz="900" b="1" dirty="0">
                <a:solidFill>
                  <a:srgbClr val="FFD624"/>
                </a:solidFill>
                <a:latin typeface="EC Square Sans Cond Pro Medium"/>
                <a:cs typeface="EC Square Sans Cond Pro Medium"/>
              </a:endParaRPr>
            </a:p>
          </p:txBody>
        </p:sp>
        <p:sp>
          <p:nvSpPr>
            <p:cNvPr id="21" name="object 37"/>
            <p:cNvSpPr/>
            <p:nvPr/>
          </p:nvSpPr>
          <p:spPr>
            <a:xfrm flipV="1">
              <a:off x="2752329" y="3815329"/>
              <a:ext cx="2621753" cy="45719"/>
            </a:xfrm>
            <a:custGeom>
              <a:avLst/>
              <a:gdLst/>
              <a:ahLst/>
              <a:cxnLst/>
              <a:rect l="l" t="t" r="r" b="b"/>
              <a:pathLst>
                <a:path w="2071370">
                  <a:moveTo>
                    <a:pt x="0" y="0"/>
                  </a:moveTo>
                  <a:lnTo>
                    <a:pt x="2070823" y="0"/>
                  </a:lnTo>
                </a:path>
              </a:pathLst>
            </a:custGeom>
            <a:ln w="12738">
              <a:solidFill>
                <a:srgbClr val="C5C7C7"/>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22" name="object 39"/>
            <p:cNvSpPr txBox="1"/>
            <p:nvPr/>
          </p:nvSpPr>
          <p:spPr>
            <a:xfrm>
              <a:off x="5637960"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2007</a:t>
              </a:r>
              <a:endParaRPr lang="de-DE" sz="900" b="1" dirty="0">
                <a:solidFill>
                  <a:srgbClr val="FFD624"/>
                </a:solidFill>
                <a:latin typeface="EC Square Sans Cond Pro Medium"/>
                <a:cs typeface="EC Square Sans Cond Pro Medium"/>
              </a:endParaRPr>
            </a:p>
          </p:txBody>
        </p:sp>
        <p:sp>
          <p:nvSpPr>
            <p:cNvPr id="23" name="object 44"/>
            <p:cNvSpPr txBox="1"/>
            <p:nvPr/>
          </p:nvSpPr>
          <p:spPr>
            <a:xfrm>
              <a:off x="6293408" y="2785158"/>
              <a:ext cx="369309" cy="127075"/>
            </a:xfrm>
            <a:prstGeom prst="rect">
              <a:avLst/>
            </a:prstGeom>
          </p:spPr>
          <p:txBody>
            <a:bodyPr vert="horz" wrap="square" lIns="0" tIns="0" rIns="0" bIns="0" rtlCol="0">
              <a:spAutoFit/>
            </a:bodyPr>
            <a:lstStyle/>
            <a:p>
              <a:pPr algn="ctr" fontAlgn="base">
                <a:spcBef>
                  <a:spcPct val="0"/>
                </a:spcBef>
                <a:spcAft>
                  <a:spcPct val="0"/>
                </a:spcAft>
              </a:pPr>
              <a:r>
                <a:rPr lang="de-DE" sz="900" b="1" spc="8" dirty="0">
                  <a:solidFill>
                    <a:srgbClr val="034EA1"/>
                  </a:solidFill>
                  <a:latin typeface="EC Square Sans Cond Pro"/>
                </a:rPr>
                <a:t>2012</a:t>
              </a:r>
              <a:endParaRPr lang="de-DE" sz="900" b="1" dirty="0">
                <a:solidFill>
                  <a:srgbClr val="FFD624"/>
                </a:solidFill>
                <a:latin typeface="EC Square Sans Cond Pro Medium"/>
                <a:cs typeface="EC Square Sans Cond Pro Medium"/>
              </a:endParaRPr>
            </a:p>
          </p:txBody>
        </p:sp>
        <p:sp>
          <p:nvSpPr>
            <p:cNvPr id="24" name="object 45"/>
            <p:cNvSpPr txBox="1"/>
            <p:nvPr/>
          </p:nvSpPr>
          <p:spPr>
            <a:xfrm>
              <a:off x="5802164" y="3969931"/>
              <a:ext cx="773044" cy="127075"/>
            </a:xfrm>
            <a:prstGeom prst="rect">
              <a:avLst/>
            </a:prstGeom>
          </p:spPr>
          <p:txBody>
            <a:bodyPr vert="horz" wrap="square" lIns="0" tIns="0" rIns="0" bIns="0" rtlCol="0">
              <a:spAutoFit/>
            </a:bodyPr>
            <a:lstStyle/>
            <a:p>
              <a:pPr marL="9525" algn="ctr"/>
              <a:r>
                <a:rPr lang="de-DE" sz="900" b="1" spc="8" dirty="0">
                  <a:solidFill>
                    <a:srgbClr val="5B5E5F"/>
                  </a:solidFill>
                </a:rPr>
                <a:t>Daten (MB)</a:t>
              </a:r>
              <a:endParaRPr lang="de-DE" sz="900" b="1" dirty="0">
                <a:solidFill>
                  <a:srgbClr val="FFD624"/>
                </a:solidFill>
                <a:cs typeface="Arial" panose="020B0604020202020204" pitchFamily="34" charset="0"/>
              </a:endParaRPr>
            </a:p>
          </p:txBody>
        </p:sp>
        <p:sp>
          <p:nvSpPr>
            <p:cNvPr id="25" name="object 46"/>
            <p:cNvSpPr txBox="1"/>
            <p:nvPr/>
          </p:nvSpPr>
          <p:spPr>
            <a:xfrm>
              <a:off x="6797463"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2015</a:t>
              </a:r>
              <a:endParaRPr lang="de-DE" sz="900" b="1" dirty="0">
                <a:solidFill>
                  <a:srgbClr val="FFD624"/>
                </a:solidFill>
                <a:latin typeface="EC Square Sans Cond Pro Medium"/>
                <a:cs typeface="EC Square Sans Cond Pro Medium"/>
              </a:endParaRPr>
            </a:p>
          </p:txBody>
        </p:sp>
        <p:sp>
          <p:nvSpPr>
            <p:cNvPr id="26" name="object 47"/>
            <p:cNvSpPr txBox="1"/>
            <p:nvPr/>
          </p:nvSpPr>
          <p:spPr>
            <a:xfrm>
              <a:off x="8021964" y="2785158"/>
              <a:ext cx="381970"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2017</a:t>
              </a:r>
              <a:endParaRPr lang="de-DE" sz="900" b="1" dirty="0">
                <a:solidFill>
                  <a:srgbClr val="FFD624"/>
                </a:solidFill>
                <a:latin typeface="EC Square Sans Cond Pro Medium"/>
                <a:cs typeface="EC Square Sans Cond Pro Medium"/>
              </a:endParaRPr>
            </a:p>
          </p:txBody>
        </p:sp>
        <p:sp>
          <p:nvSpPr>
            <p:cNvPr id="27" name="object 48"/>
            <p:cNvSpPr/>
            <p:nvPr/>
          </p:nvSpPr>
          <p:spPr>
            <a:xfrm>
              <a:off x="5374082" y="3861047"/>
              <a:ext cx="3075175" cy="45719"/>
            </a:xfrm>
            <a:custGeom>
              <a:avLst/>
              <a:gdLst/>
              <a:ahLst/>
              <a:cxnLst/>
              <a:rect l="l" t="t" r="r" b="b"/>
              <a:pathLst>
                <a:path w="2071370">
                  <a:moveTo>
                    <a:pt x="0" y="0"/>
                  </a:moveTo>
                  <a:lnTo>
                    <a:pt x="2070823" y="0"/>
                  </a:lnTo>
                </a:path>
              </a:pathLst>
            </a:custGeom>
            <a:ln w="12738">
              <a:solidFill>
                <a:srgbClr val="C5C7C7"/>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grpSp>
          <p:nvGrpSpPr>
            <p:cNvPr id="28" name="Group 3"/>
            <p:cNvGrpSpPr/>
            <p:nvPr/>
          </p:nvGrpSpPr>
          <p:grpSpPr>
            <a:xfrm>
              <a:off x="370050" y="1484784"/>
              <a:ext cx="8079207" cy="1126559"/>
              <a:chOff x="360057" y="2017614"/>
              <a:chExt cx="6840030" cy="953769"/>
            </a:xfrm>
          </p:grpSpPr>
          <p:sp>
            <p:nvSpPr>
              <p:cNvPr id="61" name="object 57"/>
              <p:cNvSpPr/>
              <p:nvPr/>
            </p:nvSpPr>
            <p:spPr>
              <a:xfrm>
                <a:off x="360057" y="2915983"/>
                <a:ext cx="5922010" cy="0"/>
              </a:xfrm>
              <a:custGeom>
                <a:avLst/>
                <a:gdLst/>
                <a:ahLst/>
                <a:cxnLst/>
                <a:rect l="l" t="t" r="r" b="b"/>
                <a:pathLst>
                  <a:path w="5922010">
                    <a:moveTo>
                      <a:pt x="0" y="0"/>
                    </a:moveTo>
                    <a:lnTo>
                      <a:pt x="5921946" y="0"/>
                    </a:lnTo>
                  </a:path>
                </a:pathLst>
              </a:custGeom>
              <a:ln w="39370">
                <a:solidFill>
                  <a:srgbClr val="436F7C"/>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2" name="object 58"/>
              <p:cNvSpPr/>
              <p:nvPr/>
            </p:nvSpPr>
            <p:spPr>
              <a:xfrm>
                <a:off x="6926402" y="2912910"/>
                <a:ext cx="273685" cy="0"/>
              </a:xfrm>
              <a:custGeom>
                <a:avLst/>
                <a:gdLst/>
                <a:ahLst/>
                <a:cxnLst/>
                <a:rect l="l" t="t" r="r" b="b"/>
                <a:pathLst>
                  <a:path w="273684">
                    <a:moveTo>
                      <a:pt x="0" y="0"/>
                    </a:moveTo>
                    <a:lnTo>
                      <a:pt x="273545" y="0"/>
                    </a:lnTo>
                  </a:path>
                </a:pathLst>
              </a:custGeom>
              <a:ln w="33223">
                <a:solidFill>
                  <a:srgbClr val="436F7C"/>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grpSp>
            <p:nvGrpSpPr>
              <p:cNvPr id="63" name="Group 2"/>
              <p:cNvGrpSpPr/>
              <p:nvPr/>
            </p:nvGrpSpPr>
            <p:grpSpPr>
              <a:xfrm>
                <a:off x="6296478" y="2017614"/>
                <a:ext cx="709856" cy="953769"/>
                <a:chOff x="6296478" y="2017614"/>
                <a:chExt cx="709856" cy="953769"/>
              </a:xfrm>
            </p:grpSpPr>
            <p:sp>
              <p:nvSpPr>
                <p:cNvPr id="64" name="object 59"/>
                <p:cNvSpPr/>
                <p:nvPr/>
              </p:nvSpPr>
              <p:spPr>
                <a:xfrm>
                  <a:off x="6296478" y="2017614"/>
                  <a:ext cx="709856" cy="953769"/>
                </a:xfrm>
                <a:custGeom>
                  <a:avLst/>
                  <a:gdLst/>
                  <a:ahLst/>
                  <a:cxnLst/>
                  <a:rect l="l" t="t" r="r" b="b"/>
                  <a:pathLst>
                    <a:path w="668654" h="953769">
                      <a:moveTo>
                        <a:pt x="108261" y="0"/>
                      </a:moveTo>
                      <a:lnTo>
                        <a:pt x="73424" y="18578"/>
                      </a:lnTo>
                      <a:lnTo>
                        <a:pt x="57384" y="55378"/>
                      </a:lnTo>
                      <a:lnTo>
                        <a:pt x="0" y="867323"/>
                      </a:lnTo>
                      <a:lnTo>
                        <a:pt x="3606" y="880374"/>
                      </a:lnTo>
                      <a:lnTo>
                        <a:pt x="29274" y="910111"/>
                      </a:lnTo>
                      <a:lnTo>
                        <a:pt x="560051" y="953274"/>
                      </a:lnTo>
                      <a:lnTo>
                        <a:pt x="573105" y="949668"/>
                      </a:lnTo>
                      <a:lnTo>
                        <a:pt x="602843" y="924000"/>
                      </a:lnTo>
                      <a:lnTo>
                        <a:pt x="610363" y="900792"/>
                      </a:lnTo>
                      <a:lnTo>
                        <a:pt x="351745" y="900792"/>
                      </a:lnTo>
                      <a:lnTo>
                        <a:pt x="256990" y="893908"/>
                      </a:lnTo>
                      <a:lnTo>
                        <a:pt x="251847" y="888269"/>
                      </a:lnTo>
                      <a:lnTo>
                        <a:pt x="252876" y="873956"/>
                      </a:lnTo>
                      <a:lnTo>
                        <a:pt x="258794" y="869105"/>
                      </a:lnTo>
                      <a:lnTo>
                        <a:pt x="612949" y="869105"/>
                      </a:lnTo>
                      <a:lnTo>
                        <a:pt x="614226" y="851046"/>
                      </a:lnTo>
                      <a:lnTo>
                        <a:pt x="547020" y="851046"/>
                      </a:lnTo>
                      <a:lnTo>
                        <a:pt x="57862" y="812030"/>
                      </a:lnTo>
                      <a:lnTo>
                        <a:pt x="49063" y="802194"/>
                      </a:lnTo>
                      <a:lnTo>
                        <a:pt x="46386" y="789120"/>
                      </a:lnTo>
                      <a:lnTo>
                        <a:pt x="103850" y="46723"/>
                      </a:lnTo>
                      <a:lnTo>
                        <a:pt x="113943" y="38224"/>
                      </a:lnTo>
                      <a:lnTo>
                        <a:pt x="127450" y="35680"/>
                      </a:lnTo>
                      <a:lnTo>
                        <a:pt x="616160" y="35680"/>
                      </a:lnTo>
                      <a:lnTo>
                        <a:pt x="612946" y="35071"/>
                      </a:lnTo>
                      <a:lnTo>
                        <a:pt x="108261" y="0"/>
                      </a:lnTo>
                      <a:close/>
                    </a:path>
                    <a:path w="668654" h="953769">
                      <a:moveTo>
                        <a:pt x="612949" y="869105"/>
                      </a:moveTo>
                      <a:lnTo>
                        <a:pt x="258794" y="869105"/>
                      </a:lnTo>
                      <a:lnTo>
                        <a:pt x="353548" y="875988"/>
                      </a:lnTo>
                      <a:lnTo>
                        <a:pt x="358654" y="881640"/>
                      </a:lnTo>
                      <a:lnTo>
                        <a:pt x="357612" y="895940"/>
                      </a:lnTo>
                      <a:lnTo>
                        <a:pt x="351745" y="900792"/>
                      </a:lnTo>
                      <a:lnTo>
                        <a:pt x="610363" y="900792"/>
                      </a:lnTo>
                      <a:lnTo>
                        <a:pt x="610914" y="897883"/>
                      </a:lnTo>
                      <a:lnTo>
                        <a:pt x="612949" y="869105"/>
                      </a:lnTo>
                      <a:close/>
                    </a:path>
                    <a:path w="668654" h="953769">
                      <a:moveTo>
                        <a:pt x="616160" y="35680"/>
                      </a:moveTo>
                      <a:lnTo>
                        <a:pt x="127450" y="35680"/>
                      </a:lnTo>
                      <a:lnTo>
                        <a:pt x="616698" y="74692"/>
                      </a:lnTo>
                      <a:lnTo>
                        <a:pt x="625578" y="84485"/>
                      </a:lnTo>
                      <a:lnTo>
                        <a:pt x="575277" y="827566"/>
                      </a:lnTo>
                      <a:lnTo>
                        <a:pt x="547020" y="851046"/>
                      </a:lnTo>
                      <a:lnTo>
                        <a:pt x="614226" y="851046"/>
                      </a:lnTo>
                      <a:lnTo>
                        <a:pt x="668326" y="85931"/>
                      </a:lnTo>
                      <a:lnTo>
                        <a:pt x="664721" y="72879"/>
                      </a:lnTo>
                      <a:lnTo>
                        <a:pt x="658416" y="61139"/>
                      </a:lnTo>
                      <a:lnTo>
                        <a:pt x="649749" y="51098"/>
                      </a:lnTo>
                      <a:lnTo>
                        <a:pt x="639057" y="43147"/>
                      </a:lnTo>
                      <a:lnTo>
                        <a:pt x="626677" y="37675"/>
                      </a:lnTo>
                      <a:lnTo>
                        <a:pt x="616160" y="35680"/>
                      </a:lnTo>
                      <a:close/>
                    </a:path>
                  </a:pathLst>
                </a:custGeom>
                <a:solidFill>
                  <a:srgbClr val="81408A"/>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5" name="object 60"/>
                <p:cNvSpPr/>
                <p:nvPr/>
              </p:nvSpPr>
              <p:spPr>
                <a:xfrm>
                  <a:off x="6624656" y="2276519"/>
                  <a:ext cx="46355" cy="47625"/>
                </a:xfrm>
                <a:custGeom>
                  <a:avLst/>
                  <a:gdLst/>
                  <a:ahLst/>
                  <a:cxnLst/>
                  <a:rect l="l" t="t" r="r" b="b"/>
                  <a:pathLst>
                    <a:path w="46354" h="47625">
                      <a:moveTo>
                        <a:pt x="32375" y="35140"/>
                      </a:moveTo>
                      <a:lnTo>
                        <a:pt x="21729" y="35140"/>
                      </a:lnTo>
                      <a:lnTo>
                        <a:pt x="35191" y="47066"/>
                      </a:lnTo>
                      <a:lnTo>
                        <a:pt x="32375" y="35140"/>
                      </a:lnTo>
                      <a:close/>
                    </a:path>
                    <a:path w="46354" h="47625">
                      <a:moveTo>
                        <a:pt x="0" y="15557"/>
                      </a:moveTo>
                      <a:lnTo>
                        <a:pt x="13601" y="27736"/>
                      </a:lnTo>
                      <a:lnTo>
                        <a:pt x="6718" y="44996"/>
                      </a:lnTo>
                      <a:lnTo>
                        <a:pt x="21729" y="35140"/>
                      </a:lnTo>
                      <a:lnTo>
                        <a:pt x="32375" y="35140"/>
                      </a:lnTo>
                      <a:lnTo>
                        <a:pt x="30924" y="28994"/>
                      </a:lnTo>
                      <a:lnTo>
                        <a:pt x="46024" y="18897"/>
                      </a:lnTo>
                      <a:lnTo>
                        <a:pt x="28270" y="17602"/>
                      </a:lnTo>
                      <a:lnTo>
                        <a:pt x="28098" y="16840"/>
                      </a:lnTo>
                      <a:lnTo>
                        <a:pt x="17691" y="16840"/>
                      </a:lnTo>
                      <a:lnTo>
                        <a:pt x="0" y="15557"/>
                      </a:lnTo>
                      <a:close/>
                    </a:path>
                    <a:path w="46354" h="47625">
                      <a:moveTo>
                        <a:pt x="24295" y="0"/>
                      </a:moveTo>
                      <a:lnTo>
                        <a:pt x="17691" y="16840"/>
                      </a:lnTo>
                      <a:lnTo>
                        <a:pt x="28098" y="16840"/>
                      </a:lnTo>
                      <a:lnTo>
                        <a:pt x="24295"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6" name="object 61"/>
                <p:cNvSpPr/>
                <p:nvPr/>
              </p:nvSpPr>
              <p:spPr>
                <a:xfrm>
                  <a:off x="6601947" y="2602015"/>
                  <a:ext cx="46355" cy="45720"/>
                </a:xfrm>
                <a:custGeom>
                  <a:avLst/>
                  <a:gdLst/>
                  <a:ahLst/>
                  <a:cxnLst/>
                  <a:rect l="l" t="t" r="r" b="b"/>
                  <a:pathLst>
                    <a:path w="46354" h="45719">
                      <a:moveTo>
                        <a:pt x="32453" y="33832"/>
                      </a:moveTo>
                      <a:lnTo>
                        <a:pt x="21831" y="33832"/>
                      </a:lnTo>
                      <a:lnTo>
                        <a:pt x="35318" y="45326"/>
                      </a:lnTo>
                      <a:lnTo>
                        <a:pt x="32453" y="33832"/>
                      </a:lnTo>
                      <a:close/>
                    </a:path>
                    <a:path w="46354" h="45719">
                      <a:moveTo>
                        <a:pt x="0" y="14897"/>
                      </a:moveTo>
                      <a:lnTo>
                        <a:pt x="13677" y="26695"/>
                      </a:lnTo>
                      <a:lnTo>
                        <a:pt x="6832" y="43256"/>
                      </a:lnTo>
                      <a:lnTo>
                        <a:pt x="21831" y="33832"/>
                      </a:lnTo>
                      <a:lnTo>
                        <a:pt x="32453" y="33832"/>
                      </a:lnTo>
                      <a:lnTo>
                        <a:pt x="30987" y="27952"/>
                      </a:lnTo>
                      <a:lnTo>
                        <a:pt x="46062" y="18249"/>
                      </a:lnTo>
                      <a:lnTo>
                        <a:pt x="28282" y="16954"/>
                      </a:lnTo>
                      <a:lnTo>
                        <a:pt x="28100" y="16179"/>
                      </a:lnTo>
                      <a:lnTo>
                        <a:pt x="17729" y="16179"/>
                      </a:lnTo>
                      <a:lnTo>
                        <a:pt x="0" y="14897"/>
                      </a:lnTo>
                      <a:close/>
                    </a:path>
                    <a:path w="46354" h="45719">
                      <a:moveTo>
                        <a:pt x="24295" y="0"/>
                      </a:moveTo>
                      <a:lnTo>
                        <a:pt x="17729" y="16179"/>
                      </a:lnTo>
                      <a:lnTo>
                        <a:pt x="28100" y="16179"/>
                      </a:lnTo>
                      <a:lnTo>
                        <a:pt x="24295"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7" name="object 62"/>
                <p:cNvSpPr/>
                <p:nvPr/>
              </p:nvSpPr>
              <p:spPr>
                <a:xfrm>
                  <a:off x="6683878" y="2586340"/>
                  <a:ext cx="46355" cy="45720"/>
                </a:xfrm>
                <a:custGeom>
                  <a:avLst/>
                  <a:gdLst/>
                  <a:ahLst/>
                  <a:cxnLst/>
                  <a:rect l="l" t="t" r="r" b="b"/>
                  <a:pathLst>
                    <a:path w="46354" h="45719">
                      <a:moveTo>
                        <a:pt x="32433" y="33794"/>
                      </a:moveTo>
                      <a:lnTo>
                        <a:pt x="21831" y="33794"/>
                      </a:lnTo>
                      <a:lnTo>
                        <a:pt x="35293" y="45326"/>
                      </a:lnTo>
                      <a:lnTo>
                        <a:pt x="32433" y="33794"/>
                      </a:lnTo>
                      <a:close/>
                    </a:path>
                    <a:path w="46354" h="45719">
                      <a:moveTo>
                        <a:pt x="0" y="14909"/>
                      </a:moveTo>
                      <a:lnTo>
                        <a:pt x="13665" y="26657"/>
                      </a:lnTo>
                      <a:lnTo>
                        <a:pt x="6819" y="43256"/>
                      </a:lnTo>
                      <a:lnTo>
                        <a:pt x="21831" y="33794"/>
                      </a:lnTo>
                      <a:lnTo>
                        <a:pt x="32433" y="33794"/>
                      </a:lnTo>
                      <a:lnTo>
                        <a:pt x="30975" y="27914"/>
                      </a:lnTo>
                      <a:lnTo>
                        <a:pt x="46050" y="18249"/>
                      </a:lnTo>
                      <a:lnTo>
                        <a:pt x="28282" y="16954"/>
                      </a:lnTo>
                      <a:lnTo>
                        <a:pt x="28103" y="16192"/>
                      </a:lnTo>
                      <a:lnTo>
                        <a:pt x="17729" y="16192"/>
                      </a:lnTo>
                      <a:lnTo>
                        <a:pt x="0" y="14909"/>
                      </a:lnTo>
                      <a:close/>
                    </a:path>
                    <a:path w="46354" h="45719">
                      <a:moveTo>
                        <a:pt x="24282" y="0"/>
                      </a:moveTo>
                      <a:lnTo>
                        <a:pt x="17729" y="16192"/>
                      </a:lnTo>
                      <a:lnTo>
                        <a:pt x="28103" y="16192"/>
                      </a:lnTo>
                      <a:lnTo>
                        <a:pt x="24282"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8" name="object 63"/>
                <p:cNvSpPr/>
                <p:nvPr/>
              </p:nvSpPr>
              <p:spPr>
                <a:xfrm>
                  <a:off x="6704354" y="2304651"/>
                  <a:ext cx="46355" cy="45720"/>
                </a:xfrm>
                <a:custGeom>
                  <a:avLst/>
                  <a:gdLst/>
                  <a:ahLst/>
                  <a:cxnLst/>
                  <a:rect l="l" t="t" r="r" b="b"/>
                  <a:pathLst>
                    <a:path w="46354" h="45719">
                      <a:moveTo>
                        <a:pt x="32434" y="33820"/>
                      </a:moveTo>
                      <a:lnTo>
                        <a:pt x="21818" y="33820"/>
                      </a:lnTo>
                      <a:lnTo>
                        <a:pt x="35305" y="45339"/>
                      </a:lnTo>
                      <a:lnTo>
                        <a:pt x="32434" y="33820"/>
                      </a:lnTo>
                      <a:close/>
                    </a:path>
                    <a:path w="46354" h="45719">
                      <a:moveTo>
                        <a:pt x="0" y="14897"/>
                      </a:moveTo>
                      <a:lnTo>
                        <a:pt x="13665" y="26670"/>
                      </a:lnTo>
                      <a:lnTo>
                        <a:pt x="6819" y="43256"/>
                      </a:lnTo>
                      <a:lnTo>
                        <a:pt x="21818" y="33820"/>
                      </a:lnTo>
                      <a:lnTo>
                        <a:pt x="32434" y="33820"/>
                      </a:lnTo>
                      <a:lnTo>
                        <a:pt x="30962" y="27914"/>
                      </a:lnTo>
                      <a:lnTo>
                        <a:pt x="46050" y="18249"/>
                      </a:lnTo>
                      <a:lnTo>
                        <a:pt x="28282" y="16954"/>
                      </a:lnTo>
                      <a:lnTo>
                        <a:pt x="28103" y="16192"/>
                      </a:lnTo>
                      <a:lnTo>
                        <a:pt x="17716" y="16192"/>
                      </a:lnTo>
                      <a:lnTo>
                        <a:pt x="0" y="14897"/>
                      </a:lnTo>
                      <a:close/>
                    </a:path>
                    <a:path w="46354" h="45719">
                      <a:moveTo>
                        <a:pt x="24282" y="0"/>
                      </a:moveTo>
                      <a:lnTo>
                        <a:pt x="17716" y="16192"/>
                      </a:lnTo>
                      <a:lnTo>
                        <a:pt x="28103" y="16192"/>
                      </a:lnTo>
                      <a:lnTo>
                        <a:pt x="24282"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69" name="object 64"/>
                <p:cNvSpPr/>
                <p:nvPr/>
              </p:nvSpPr>
              <p:spPr>
                <a:xfrm>
                  <a:off x="6759668" y="2368633"/>
                  <a:ext cx="46355" cy="45720"/>
                </a:xfrm>
                <a:custGeom>
                  <a:avLst/>
                  <a:gdLst/>
                  <a:ahLst/>
                  <a:cxnLst/>
                  <a:rect l="l" t="t" r="r" b="b"/>
                  <a:pathLst>
                    <a:path w="46354" h="45719">
                      <a:moveTo>
                        <a:pt x="32426" y="33820"/>
                      </a:moveTo>
                      <a:lnTo>
                        <a:pt x="21793" y="33820"/>
                      </a:lnTo>
                      <a:lnTo>
                        <a:pt x="35280" y="45339"/>
                      </a:lnTo>
                      <a:lnTo>
                        <a:pt x="32426" y="33820"/>
                      </a:lnTo>
                      <a:close/>
                    </a:path>
                    <a:path w="46354" h="45719">
                      <a:moveTo>
                        <a:pt x="0" y="14909"/>
                      </a:moveTo>
                      <a:lnTo>
                        <a:pt x="13677" y="26657"/>
                      </a:lnTo>
                      <a:lnTo>
                        <a:pt x="6819" y="43268"/>
                      </a:lnTo>
                      <a:lnTo>
                        <a:pt x="21793" y="33820"/>
                      </a:lnTo>
                      <a:lnTo>
                        <a:pt x="32426" y="33820"/>
                      </a:lnTo>
                      <a:lnTo>
                        <a:pt x="30962" y="27914"/>
                      </a:lnTo>
                      <a:lnTo>
                        <a:pt x="46012" y="18249"/>
                      </a:lnTo>
                      <a:lnTo>
                        <a:pt x="28270" y="16967"/>
                      </a:lnTo>
                      <a:lnTo>
                        <a:pt x="28086" y="16192"/>
                      </a:lnTo>
                      <a:lnTo>
                        <a:pt x="17678" y="16192"/>
                      </a:lnTo>
                      <a:lnTo>
                        <a:pt x="0" y="14909"/>
                      </a:lnTo>
                      <a:close/>
                    </a:path>
                    <a:path w="46354" h="45719">
                      <a:moveTo>
                        <a:pt x="24256" y="0"/>
                      </a:moveTo>
                      <a:lnTo>
                        <a:pt x="17678" y="16192"/>
                      </a:lnTo>
                      <a:lnTo>
                        <a:pt x="28086" y="16192"/>
                      </a:lnTo>
                      <a:lnTo>
                        <a:pt x="24256"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0" name="object 65"/>
                <p:cNvSpPr/>
                <p:nvPr/>
              </p:nvSpPr>
              <p:spPr>
                <a:xfrm>
                  <a:off x="6747812" y="2531818"/>
                  <a:ext cx="46355" cy="45720"/>
                </a:xfrm>
                <a:custGeom>
                  <a:avLst/>
                  <a:gdLst/>
                  <a:ahLst/>
                  <a:cxnLst/>
                  <a:rect l="l" t="t" r="r" b="b"/>
                  <a:pathLst>
                    <a:path w="46354" h="45719">
                      <a:moveTo>
                        <a:pt x="32406" y="33832"/>
                      </a:moveTo>
                      <a:lnTo>
                        <a:pt x="21793" y="33832"/>
                      </a:lnTo>
                      <a:lnTo>
                        <a:pt x="35267" y="45364"/>
                      </a:lnTo>
                      <a:lnTo>
                        <a:pt x="32406" y="33832"/>
                      </a:lnTo>
                      <a:close/>
                    </a:path>
                    <a:path w="46354" h="45719">
                      <a:moveTo>
                        <a:pt x="0" y="14909"/>
                      </a:moveTo>
                      <a:lnTo>
                        <a:pt x="13677" y="26708"/>
                      </a:lnTo>
                      <a:lnTo>
                        <a:pt x="6807" y="43307"/>
                      </a:lnTo>
                      <a:lnTo>
                        <a:pt x="21793" y="33832"/>
                      </a:lnTo>
                      <a:lnTo>
                        <a:pt x="32406" y="33832"/>
                      </a:lnTo>
                      <a:lnTo>
                        <a:pt x="30949" y="27965"/>
                      </a:lnTo>
                      <a:lnTo>
                        <a:pt x="46024" y="18262"/>
                      </a:lnTo>
                      <a:lnTo>
                        <a:pt x="28282" y="16954"/>
                      </a:lnTo>
                      <a:lnTo>
                        <a:pt x="28098" y="16179"/>
                      </a:lnTo>
                      <a:lnTo>
                        <a:pt x="17678" y="16179"/>
                      </a:lnTo>
                      <a:lnTo>
                        <a:pt x="0" y="14909"/>
                      </a:lnTo>
                      <a:close/>
                    </a:path>
                    <a:path w="46354" h="45719">
                      <a:moveTo>
                        <a:pt x="24244" y="0"/>
                      </a:moveTo>
                      <a:lnTo>
                        <a:pt x="17678" y="16179"/>
                      </a:lnTo>
                      <a:lnTo>
                        <a:pt x="28098" y="16179"/>
                      </a:lnTo>
                      <a:lnTo>
                        <a:pt x="24244"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1" name="object 66"/>
                <p:cNvSpPr/>
                <p:nvPr/>
              </p:nvSpPr>
              <p:spPr>
                <a:xfrm>
                  <a:off x="6776187" y="2450632"/>
                  <a:ext cx="46355" cy="45720"/>
                </a:xfrm>
                <a:custGeom>
                  <a:avLst/>
                  <a:gdLst/>
                  <a:ahLst/>
                  <a:cxnLst/>
                  <a:rect l="l" t="t" r="r" b="b"/>
                  <a:pathLst>
                    <a:path w="46354" h="45719">
                      <a:moveTo>
                        <a:pt x="32449" y="33781"/>
                      </a:moveTo>
                      <a:lnTo>
                        <a:pt x="21831" y="33781"/>
                      </a:lnTo>
                      <a:lnTo>
                        <a:pt x="35318" y="45300"/>
                      </a:lnTo>
                      <a:lnTo>
                        <a:pt x="32449" y="33781"/>
                      </a:lnTo>
                      <a:close/>
                    </a:path>
                    <a:path w="46354" h="45719">
                      <a:moveTo>
                        <a:pt x="0" y="14897"/>
                      </a:moveTo>
                      <a:lnTo>
                        <a:pt x="13665" y="26657"/>
                      </a:lnTo>
                      <a:lnTo>
                        <a:pt x="6832" y="43230"/>
                      </a:lnTo>
                      <a:lnTo>
                        <a:pt x="21831" y="33781"/>
                      </a:lnTo>
                      <a:lnTo>
                        <a:pt x="32449" y="33781"/>
                      </a:lnTo>
                      <a:lnTo>
                        <a:pt x="30987" y="27914"/>
                      </a:lnTo>
                      <a:lnTo>
                        <a:pt x="46062" y="18237"/>
                      </a:lnTo>
                      <a:lnTo>
                        <a:pt x="28295" y="16941"/>
                      </a:lnTo>
                      <a:lnTo>
                        <a:pt x="28115" y="16179"/>
                      </a:lnTo>
                      <a:lnTo>
                        <a:pt x="17665" y="16179"/>
                      </a:lnTo>
                      <a:lnTo>
                        <a:pt x="0" y="14897"/>
                      </a:lnTo>
                      <a:close/>
                    </a:path>
                    <a:path w="46354" h="45719">
                      <a:moveTo>
                        <a:pt x="24295" y="0"/>
                      </a:moveTo>
                      <a:lnTo>
                        <a:pt x="17665" y="16179"/>
                      </a:lnTo>
                      <a:lnTo>
                        <a:pt x="28115" y="16179"/>
                      </a:lnTo>
                      <a:lnTo>
                        <a:pt x="24295"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2" name="object 67"/>
                <p:cNvSpPr/>
                <p:nvPr/>
              </p:nvSpPr>
              <p:spPr>
                <a:xfrm>
                  <a:off x="6541151" y="2292986"/>
                  <a:ext cx="46355" cy="45720"/>
                </a:xfrm>
                <a:custGeom>
                  <a:avLst/>
                  <a:gdLst/>
                  <a:ahLst/>
                  <a:cxnLst/>
                  <a:rect l="l" t="t" r="r" b="b"/>
                  <a:pathLst>
                    <a:path w="46354" h="45719">
                      <a:moveTo>
                        <a:pt x="32383" y="33832"/>
                      </a:moveTo>
                      <a:lnTo>
                        <a:pt x="21767" y="33832"/>
                      </a:lnTo>
                      <a:lnTo>
                        <a:pt x="35242" y="45351"/>
                      </a:lnTo>
                      <a:lnTo>
                        <a:pt x="32383" y="33832"/>
                      </a:lnTo>
                      <a:close/>
                    </a:path>
                    <a:path w="46354" h="45719">
                      <a:moveTo>
                        <a:pt x="0" y="14909"/>
                      </a:moveTo>
                      <a:lnTo>
                        <a:pt x="13639" y="26695"/>
                      </a:lnTo>
                      <a:lnTo>
                        <a:pt x="6781" y="43281"/>
                      </a:lnTo>
                      <a:lnTo>
                        <a:pt x="21767" y="33832"/>
                      </a:lnTo>
                      <a:lnTo>
                        <a:pt x="32383" y="33832"/>
                      </a:lnTo>
                      <a:lnTo>
                        <a:pt x="30924" y="27952"/>
                      </a:lnTo>
                      <a:lnTo>
                        <a:pt x="45999" y="18249"/>
                      </a:lnTo>
                      <a:lnTo>
                        <a:pt x="28270" y="16967"/>
                      </a:lnTo>
                      <a:lnTo>
                        <a:pt x="28088" y="16205"/>
                      </a:lnTo>
                      <a:lnTo>
                        <a:pt x="17678" y="16205"/>
                      </a:lnTo>
                      <a:lnTo>
                        <a:pt x="0" y="14909"/>
                      </a:lnTo>
                      <a:close/>
                    </a:path>
                    <a:path w="46354" h="45719">
                      <a:moveTo>
                        <a:pt x="24231" y="0"/>
                      </a:moveTo>
                      <a:lnTo>
                        <a:pt x="17678" y="16205"/>
                      </a:lnTo>
                      <a:lnTo>
                        <a:pt x="28088" y="16205"/>
                      </a:lnTo>
                      <a:lnTo>
                        <a:pt x="24231"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3" name="object 68"/>
                <p:cNvSpPr/>
                <p:nvPr/>
              </p:nvSpPr>
              <p:spPr>
                <a:xfrm>
                  <a:off x="6478804" y="2348437"/>
                  <a:ext cx="46355" cy="45720"/>
                </a:xfrm>
                <a:custGeom>
                  <a:avLst/>
                  <a:gdLst/>
                  <a:ahLst/>
                  <a:cxnLst/>
                  <a:rect l="l" t="t" r="r" b="b"/>
                  <a:pathLst>
                    <a:path w="46354" h="45719">
                      <a:moveTo>
                        <a:pt x="32431" y="33820"/>
                      </a:moveTo>
                      <a:lnTo>
                        <a:pt x="21818" y="33820"/>
                      </a:lnTo>
                      <a:lnTo>
                        <a:pt x="35267" y="45326"/>
                      </a:lnTo>
                      <a:lnTo>
                        <a:pt x="32431" y="33820"/>
                      </a:lnTo>
                      <a:close/>
                    </a:path>
                    <a:path w="46354" h="45719">
                      <a:moveTo>
                        <a:pt x="0" y="14909"/>
                      </a:moveTo>
                      <a:lnTo>
                        <a:pt x="13652" y="26670"/>
                      </a:lnTo>
                      <a:lnTo>
                        <a:pt x="6832" y="43268"/>
                      </a:lnTo>
                      <a:lnTo>
                        <a:pt x="21818" y="33820"/>
                      </a:lnTo>
                      <a:lnTo>
                        <a:pt x="32431" y="33820"/>
                      </a:lnTo>
                      <a:lnTo>
                        <a:pt x="30975" y="27914"/>
                      </a:lnTo>
                      <a:lnTo>
                        <a:pt x="46050" y="18262"/>
                      </a:lnTo>
                      <a:lnTo>
                        <a:pt x="28282" y="16954"/>
                      </a:lnTo>
                      <a:lnTo>
                        <a:pt x="28103" y="16192"/>
                      </a:lnTo>
                      <a:lnTo>
                        <a:pt x="17716" y="16192"/>
                      </a:lnTo>
                      <a:lnTo>
                        <a:pt x="0" y="14909"/>
                      </a:lnTo>
                      <a:close/>
                    </a:path>
                    <a:path w="46354" h="45719">
                      <a:moveTo>
                        <a:pt x="24282" y="0"/>
                      </a:moveTo>
                      <a:lnTo>
                        <a:pt x="17716" y="16192"/>
                      </a:lnTo>
                      <a:lnTo>
                        <a:pt x="28103" y="16192"/>
                      </a:lnTo>
                      <a:lnTo>
                        <a:pt x="24282"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4" name="object 69"/>
                <p:cNvSpPr/>
                <p:nvPr/>
              </p:nvSpPr>
              <p:spPr>
                <a:xfrm>
                  <a:off x="6451446" y="2427248"/>
                  <a:ext cx="46355" cy="45720"/>
                </a:xfrm>
                <a:custGeom>
                  <a:avLst/>
                  <a:gdLst/>
                  <a:ahLst/>
                  <a:cxnLst/>
                  <a:rect l="l" t="t" r="r" b="b"/>
                  <a:pathLst>
                    <a:path w="46354" h="45719">
                      <a:moveTo>
                        <a:pt x="32415" y="33794"/>
                      </a:moveTo>
                      <a:lnTo>
                        <a:pt x="21780" y="33794"/>
                      </a:lnTo>
                      <a:lnTo>
                        <a:pt x="35280" y="45313"/>
                      </a:lnTo>
                      <a:lnTo>
                        <a:pt x="32415" y="33794"/>
                      </a:lnTo>
                      <a:close/>
                    </a:path>
                    <a:path w="46354" h="45719">
                      <a:moveTo>
                        <a:pt x="0" y="14871"/>
                      </a:moveTo>
                      <a:lnTo>
                        <a:pt x="13639" y="26644"/>
                      </a:lnTo>
                      <a:lnTo>
                        <a:pt x="6794" y="43243"/>
                      </a:lnTo>
                      <a:lnTo>
                        <a:pt x="21780" y="33794"/>
                      </a:lnTo>
                      <a:lnTo>
                        <a:pt x="32415" y="33794"/>
                      </a:lnTo>
                      <a:lnTo>
                        <a:pt x="30949" y="27901"/>
                      </a:lnTo>
                      <a:lnTo>
                        <a:pt x="46024" y="18224"/>
                      </a:lnTo>
                      <a:lnTo>
                        <a:pt x="28270" y="16929"/>
                      </a:lnTo>
                      <a:lnTo>
                        <a:pt x="28085" y="16154"/>
                      </a:lnTo>
                      <a:lnTo>
                        <a:pt x="17691" y="16154"/>
                      </a:lnTo>
                      <a:lnTo>
                        <a:pt x="0" y="14871"/>
                      </a:lnTo>
                      <a:close/>
                    </a:path>
                    <a:path w="46354" h="45719">
                      <a:moveTo>
                        <a:pt x="24231" y="0"/>
                      </a:moveTo>
                      <a:lnTo>
                        <a:pt x="17691" y="16154"/>
                      </a:lnTo>
                      <a:lnTo>
                        <a:pt x="28085" y="16154"/>
                      </a:lnTo>
                      <a:lnTo>
                        <a:pt x="24231"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5" name="object 70"/>
                <p:cNvSpPr/>
                <p:nvPr/>
              </p:nvSpPr>
              <p:spPr>
                <a:xfrm>
                  <a:off x="6466935" y="2511646"/>
                  <a:ext cx="46355" cy="45720"/>
                </a:xfrm>
                <a:custGeom>
                  <a:avLst/>
                  <a:gdLst/>
                  <a:ahLst/>
                  <a:cxnLst/>
                  <a:rect l="l" t="t" r="r" b="b"/>
                  <a:pathLst>
                    <a:path w="46354" h="45719">
                      <a:moveTo>
                        <a:pt x="32437" y="33807"/>
                      </a:moveTo>
                      <a:lnTo>
                        <a:pt x="21844" y="33807"/>
                      </a:lnTo>
                      <a:lnTo>
                        <a:pt x="35280" y="45338"/>
                      </a:lnTo>
                      <a:lnTo>
                        <a:pt x="32437" y="33807"/>
                      </a:lnTo>
                      <a:close/>
                    </a:path>
                    <a:path w="46354" h="45719">
                      <a:moveTo>
                        <a:pt x="0" y="14871"/>
                      </a:moveTo>
                      <a:lnTo>
                        <a:pt x="13665" y="26669"/>
                      </a:lnTo>
                      <a:lnTo>
                        <a:pt x="6832" y="43268"/>
                      </a:lnTo>
                      <a:lnTo>
                        <a:pt x="21844" y="33807"/>
                      </a:lnTo>
                      <a:lnTo>
                        <a:pt x="32437" y="33807"/>
                      </a:lnTo>
                      <a:lnTo>
                        <a:pt x="30988" y="27927"/>
                      </a:lnTo>
                      <a:lnTo>
                        <a:pt x="46050" y="18224"/>
                      </a:lnTo>
                      <a:lnTo>
                        <a:pt x="28295" y="16929"/>
                      </a:lnTo>
                      <a:lnTo>
                        <a:pt x="28112" y="16154"/>
                      </a:lnTo>
                      <a:lnTo>
                        <a:pt x="17729" y="16154"/>
                      </a:lnTo>
                      <a:lnTo>
                        <a:pt x="0" y="14871"/>
                      </a:lnTo>
                      <a:close/>
                    </a:path>
                    <a:path w="46354" h="45719">
                      <a:moveTo>
                        <a:pt x="24295" y="0"/>
                      </a:moveTo>
                      <a:lnTo>
                        <a:pt x="17729" y="16154"/>
                      </a:lnTo>
                      <a:lnTo>
                        <a:pt x="28112" y="16154"/>
                      </a:lnTo>
                      <a:lnTo>
                        <a:pt x="24295"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6" name="object 71"/>
                <p:cNvSpPr/>
                <p:nvPr/>
              </p:nvSpPr>
              <p:spPr>
                <a:xfrm>
                  <a:off x="6521518" y="2574750"/>
                  <a:ext cx="46355" cy="45720"/>
                </a:xfrm>
                <a:custGeom>
                  <a:avLst/>
                  <a:gdLst/>
                  <a:ahLst/>
                  <a:cxnLst/>
                  <a:rect l="l" t="t" r="r" b="b"/>
                  <a:pathLst>
                    <a:path w="46354" h="45719">
                      <a:moveTo>
                        <a:pt x="32410" y="33794"/>
                      </a:moveTo>
                      <a:lnTo>
                        <a:pt x="21793" y="33794"/>
                      </a:lnTo>
                      <a:lnTo>
                        <a:pt x="35255" y="45326"/>
                      </a:lnTo>
                      <a:lnTo>
                        <a:pt x="32410" y="33794"/>
                      </a:lnTo>
                      <a:close/>
                    </a:path>
                    <a:path w="46354" h="45719">
                      <a:moveTo>
                        <a:pt x="0" y="14897"/>
                      </a:moveTo>
                      <a:lnTo>
                        <a:pt x="13639" y="26669"/>
                      </a:lnTo>
                      <a:lnTo>
                        <a:pt x="6794" y="43268"/>
                      </a:lnTo>
                      <a:lnTo>
                        <a:pt x="21793" y="33794"/>
                      </a:lnTo>
                      <a:lnTo>
                        <a:pt x="32410" y="33794"/>
                      </a:lnTo>
                      <a:lnTo>
                        <a:pt x="30962" y="27927"/>
                      </a:lnTo>
                      <a:lnTo>
                        <a:pt x="46024" y="18237"/>
                      </a:lnTo>
                      <a:lnTo>
                        <a:pt x="28295" y="16941"/>
                      </a:lnTo>
                      <a:lnTo>
                        <a:pt x="28110" y="16167"/>
                      </a:lnTo>
                      <a:lnTo>
                        <a:pt x="17703" y="16167"/>
                      </a:lnTo>
                      <a:lnTo>
                        <a:pt x="0" y="14897"/>
                      </a:lnTo>
                      <a:close/>
                    </a:path>
                    <a:path w="46354" h="45719">
                      <a:moveTo>
                        <a:pt x="24256" y="0"/>
                      </a:moveTo>
                      <a:lnTo>
                        <a:pt x="17703" y="16167"/>
                      </a:lnTo>
                      <a:lnTo>
                        <a:pt x="28110" y="16167"/>
                      </a:lnTo>
                      <a:lnTo>
                        <a:pt x="24256" y="0"/>
                      </a:lnTo>
                      <a:close/>
                    </a:path>
                  </a:pathLst>
                </a:custGeom>
                <a:solidFill>
                  <a:srgbClr val="44707D"/>
                </a:solidFill>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77" name="object 72"/>
                <p:cNvSpPr txBox="1"/>
                <p:nvPr/>
              </p:nvSpPr>
              <p:spPr>
                <a:xfrm rot="240000">
                  <a:off x="6421477" y="2116108"/>
                  <a:ext cx="501674" cy="76405"/>
                </a:xfrm>
                <a:prstGeom prst="rect">
                  <a:avLst/>
                </a:prstGeom>
              </p:spPr>
              <p:txBody>
                <a:bodyPr vert="horz" wrap="square" lIns="0" tIns="0" rIns="0" bIns="0" rtlCol="0">
                  <a:spAutoFit/>
                </a:bodyPr>
                <a:lstStyle/>
                <a:p>
                  <a:pPr fontAlgn="base">
                    <a:spcBef>
                      <a:spcPct val="0"/>
                    </a:spcBef>
                    <a:spcAft>
                      <a:spcPct val="0"/>
                    </a:spcAft>
                  </a:pPr>
                  <a:r>
                    <a:rPr lang="de-DE" sz="639" b="1" spc="-8" dirty="0">
                      <a:solidFill>
                        <a:srgbClr val="44707D"/>
                      </a:solidFill>
                      <a:latin typeface="EC Square Sans Cond Pro Medium"/>
                    </a:rPr>
                    <a:t>ROAMING</a:t>
                  </a:r>
                  <a:endParaRPr lang="de-DE" sz="639" b="1" dirty="0">
                    <a:solidFill>
                      <a:srgbClr val="FFD624"/>
                    </a:solidFill>
                    <a:latin typeface="EC Square Sans Cond Pro Medium"/>
                    <a:cs typeface="EC Square Sans Cond Pro Medium"/>
                  </a:endParaRPr>
                </a:p>
              </p:txBody>
            </p:sp>
            <p:sp>
              <p:nvSpPr>
                <p:cNvPr id="79" name="object 74"/>
                <p:cNvSpPr/>
                <p:nvPr/>
              </p:nvSpPr>
              <p:spPr>
                <a:xfrm>
                  <a:off x="6789911" y="2166951"/>
                  <a:ext cx="106680" cy="58419"/>
                </a:xfrm>
                <a:custGeom>
                  <a:avLst/>
                  <a:gdLst/>
                  <a:ahLst/>
                  <a:cxnLst/>
                  <a:rect l="l" t="t" r="r" b="b"/>
                  <a:pathLst>
                    <a:path w="106679" h="58419">
                      <a:moveTo>
                        <a:pt x="81483" y="3809"/>
                      </a:moveTo>
                      <a:lnTo>
                        <a:pt x="29019" y="0"/>
                      </a:lnTo>
                      <a:lnTo>
                        <a:pt x="15632" y="2412"/>
                      </a:lnTo>
                      <a:lnTo>
                        <a:pt x="5323" y="10630"/>
                      </a:lnTo>
                      <a:lnTo>
                        <a:pt x="0" y="23014"/>
                      </a:lnTo>
                      <a:lnTo>
                        <a:pt x="1990" y="37376"/>
                      </a:lnTo>
                      <a:lnTo>
                        <a:pt x="9444" y="48124"/>
                      </a:lnTo>
                      <a:lnTo>
                        <a:pt x="20893" y="53983"/>
                      </a:lnTo>
                      <a:lnTo>
                        <a:pt x="77521" y="58432"/>
                      </a:lnTo>
                      <a:lnTo>
                        <a:pt x="90917" y="56016"/>
                      </a:lnTo>
                      <a:lnTo>
                        <a:pt x="101224" y="47795"/>
                      </a:lnTo>
                      <a:lnTo>
                        <a:pt x="106542" y="35418"/>
                      </a:lnTo>
                      <a:lnTo>
                        <a:pt x="104557" y="21052"/>
                      </a:lnTo>
                      <a:lnTo>
                        <a:pt x="97106" y="10300"/>
                      </a:lnTo>
                      <a:lnTo>
                        <a:pt x="85668" y="4438"/>
                      </a:lnTo>
                      <a:lnTo>
                        <a:pt x="81483" y="3809"/>
                      </a:lnTo>
                    </a:path>
                  </a:pathLst>
                </a:custGeom>
                <a:ln w="3175">
                  <a:solidFill>
                    <a:srgbClr val="F0F1F1"/>
                  </a:solidFill>
                </a:ln>
              </p:spPr>
              <p:txBody>
                <a:bodyPr wrap="square" lIns="0" tIns="0" rIns="0" bIns="0" rtlCol="0"/>
                <a:lstStyle/>
                <a:p>
                  <a:pPr fontAlgn="base">
                    <a:spcBef>
                      <a:spcPct val="0"/>
                    </a:spcBef>
                    <a:spcAft>
                      <a:spcPct val="0"/>
                    </a:spcAft>
                  </a:pPr>
                  <a:endParaRPr sz="5700" b="1">
                    <a:solidFill>
                      <a:srgbClr val="FFD624"/>
                    </a:solidFill>
                    <a:latin typeface="Verdana" pitchFamily="34" charset="0"/>
                  </a:endParaRPr>
                </a:p>
              </p:txBody>
            </p:sp>
            <p:sp>
              <p:nvSpPr>
                <p:cNvPr id="80" name="object 75"/>
                <p:cNvSpPr txBox="1"/>
                <p:nvPr/>
              </p:nvSpPr>
              <p:spPr>
                <a:xfrm rot="240000">
                  <a:off x="6376101" y="2658234"/>
                  <a:ext cx="481241" cy="161377"/>
                </a:xfrm>
                <a:prstGeom prst="rect">
                  <a:avLst/>
                </a:prstGeom>
              </p:spPr>
              <p:txBody>
                <a:bodyPr vert="horz" wrap="square" lIns="0" tIns="0" rIns="0" bIns="0" rtlCol="0">
                  <a:spAutoFit/>
                </a:bodyPr>
                <a:lstStyle/>
                <a:p>
                  <a:pPr fontAlgn="base">
                    <a:spcBef>
                      <a:spcPct val="0"/>
                    </a:spcBef>
                    <a:spcAft>
                      <a:spcPct val="0"/>
                    </a:spcAft>
                  </a:pPr>
                  <a:r>
                    <a:rPr lang="de-DE" sz="675" b="1" dirty="0">
                      <a:solidFill>
                        <a:srgbClr val="81408A"/>
                      </a:solidFill>
                      <a:latin typeface="EC Square Sans Cond Pro Medium"/>
                    </a:rPr>
                    <a:t>Einschalten!</a:t>
                  </a:r>
                  <a:endParaRPr lang="de-DE" sz="675" b="1" dirty="0">
                    <a:solidFill>
                      <a:srgbClr val="FFD624"/>
                    </a:solidFill>
                    <a:latin typeface="EC Square Sans Cond Pro Medium"/>
                    <a:cs typeface="EC Square Sans Cond Pro Medium"/>
                  </a:endParaRPr>
                </a:p>
              </p:txBody>
            </p:sp>
          </p:grpSp>
        </p:grpSp>
        <p:sp>
          <p:nvSpPr>
            <p:cNvPr id="29" name="object 9"/>
            <p:cNvSpPr txBox="1"/>
            <p:nvPr/>
          </p:nvSpPr>
          <p:spPr>
            <a:xfrm>
              <a:off x="340729"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0,49 €</a:t>
              </a:r>
              <a:endParaRPr lang="de-DE" sz="600" spc="-19" dirty="0">
                <a:solidFill>
                  <a:srgbClr val="000000"/>
                </a:solidFill>
                <a:cs typeface="Arial" panose="020B0604020202020204" pitchFamily="34" charset="0"/>
              </a:endParaRPr>
            </a:p>
          </p:txBody>
        </p:sp>
        <p:sp>
          <p:nvSpPr>
            <p:cNvPr id="30" name="object 9"/>
            <p:cNvSpPr txBox="1"/>
            <p:nvPr/>
          </p:nvSpPr>
          <p:spPr>
            <a:xfrm>
              <a:off x="792745"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0,29 €</a:t>
              </a:r>
              <a:endParaRPr lang="de-DE" sz="600" spc="-19" dirty="0">
                <a:solidFill>
                  <a:srgbClr val="000000"/>
                </a:solidFill>
                <a:cs typeface="Arial" panose="020B0604020202020204" pitchFamily="34" charset="0"/>
              </a:endParaRPr>
            </a:p>
          </p:txBody>
        </p:sp>
        <p:sp>
          <p:nvSpPr>
            <p:cNvPr id="31" name="object 9"/>
            <p:cNvSpPr txBox="1"/>
            <p:nvPr/>
          </p:nvSpPr>
          <p:spPr>
            <a:xfrm>
              <a:off x="1269624"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0,19 €</a:t>
              </a:r>
              <a:endParaRPr lang="de-DE" sz="600" spc="-19" dirty="0">
                <a:solidFill>
                  <a:srgbClr val="000000"/>
                </a:solidFill>
                <a:cs typeface="Arial" panose="020B0604020202020204" pitchFamily="34" charset="0"/>
              </a:endParaRPr>
            </a:p>
          </p:txBody>
        </p:sp>
        <p:sp>
          <p:nvSpPr>
            <p:cNvPr id="32" name="object 9"/>
            <p:cNvSpPr txBox="1"/>
            <p:nvPr/>
          </p:nvSpPr>
          <p:spPr>
            <a:xfrm>
              <a:off x="1678769" y="3031763"/>
              <a:ext cx="670975" cy="254150"/>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p>
            <a:p>
              <a:pPr marR="3811" algn="ctr">
                <a:spcBef>
                  <a:spcPts val="19"/>
                </a:spcBef>
              </a:pPr>
              <a:r>
                <a:rPr lang="de-DE" sz="600" dirty="0">
                  <a:solidFill>
                    <a:srgbClr val="000000"/>
                  </a:solidFill>
                </a:rPr>
                <a:t>+ bis zu 0,05 €</a:t>
              </a:r>
              <a:endParaRPr lang="de-DE" sz="600" dirty="0">
                <a:solidFill>
                  <a:srgbClr val="000000"/>
                </a:solidFill>
                <a:cs typeface="Arial" panose="020B0604020202020204" pitchFamily="34" charset="0"/>
              </a:endParaRPr>
            </a:p>
          </p:txBody>
        </p:sp>
        <p:sp>
          <p:nvSpPr>
            <p:cNvPr id="33" name="object 9"/>
            <p:cNvSpPr txBox="1"/>
            <p:nvPr/>
          </p:nvSpPr>
          <p:spPr>
            <a:xfrm>
              <a:off x="2301322" y="3031763"/>
              <a:ext cx="480472" cy="169434"/>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endParaRPr lang="de-DE" sz="600" dirty="0">
                <a:solidFill>
                  <a:srgbClr val="000000"/>
                </a:solidFill>
                <a:cs typeface="Arial" panose="020B0604020202020204" pitchFamily="34" charset="0"/>
              </a:endParaRPr>
            </a:p>
          </p:txBody>
        </p:sp>
        <p:sp>
          <p:nvSpPr>
            <p:cNvPr id="34" name="object 9"/>
            <p:cNvSpPr txBox="1"/>
            <p:nvPr/>
          </p:nvSpPr>
          <p:spPr>
            <a:xfrm>
              <a:off x="2901525"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0,28 €</a:t>
              </a:r>
              <a:endParaRPr lang="de-DE" sz="600" spc="-19" dirty="0">
                <a:solidFill>
                  <a:srgbClr val="000000"/>
                </a:solidFill>
                <a:cs typeface="Arial" panose="020B0604020202020204" pitchFamily="34" charset="0"/>
              </a:endParaRPr>
            </a:p>
          </p:txBody>
        </p:sp>
        <p:sp>
          <p:nvSpPr>
            <p:cNvPr id="35" name="object 9"/>
            <p:cNvSpPr txBox="1"/>
            <p:nvPr/>
          </p:nvSpPr>
          <p:spPr>
            <a:xfrm>
              <a:off x="3333574"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0,09 €</a:t>
              </a:r>
              <a:endParaRPr lang="de-DE" sz="600" spc="-19" dirty="0">
                <a:solidFill>
                  <a:srgbClr val="000000"/>
                </a:solidFill>
                <a:cs typeface="Arial" panose="020B0604020202020204" pitchFamily="34" charset="0"/>
              </a:endParaRPr>
            </a:p>
          </p:txBody>
        </p:sp>
        <p:sp>
          <p:nvSpPr>
            <p:cNvPr id="36" name="object 9"/>
            <p:cNvSpPr txBox="1"/>
            <p:nvPr/>
          </p:nvSpPr>
          <p:spPr>
            <a:xfrm>
              <a:off x="3837629"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0,06 €</a:t>
              </a:r>
              <a:endParaRPr lang="de-DE" sz="600" spc="-19" dirty="0">
                <a:solidFill>
                  <a:srgbClr val="000000"/>
                </a:solidFill>
                <a:cs typeface="Arial" panose="020B0604020202020204" pitchFamily="34" charset="0"/>
              </a:endParaRPr>
            </a:p>
          </p:txBody>
        </p:sp>
        <p:sp>
          <p:nvSpPr>
            <p:cNvPr id="37" name="object 9"/>
            <p:cNvSpPr txBox="1"/>
            <p:nvPr/>
          </p:nvSpPr>
          <p:spPr>
            <a:xfrm>
              <a:off x="4199048" y="3031763"/>
              <a:ext cx="670975" cy="254150"/>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p>
            <a:p>
              <a:pPr marR="3811" algn="ctr">
                <a:spcBef>
                  <a:spcPts val="19"/>
                </a:spcBef>
              </a:pPr>
              <a:r>
                <a:rPr lang="de-DE" sz="600" dirty="0">
                  <a:solidFill>
                    <a:srgbClr val="000000"/>
                  </a:solidFill>
                </a:rPr>
                <a:t>+ bis zu 0,02 €</a:t>
              </a:r>
              <a:endParaRPr lang="de-DE" sz="600" dirty="0">
                <a:solidFill>
                  <a:srgbClr val="000000"/>
                </a:solidFill>
                <a:cs typeface="Arial" panose="020B0604020202020204" pitchFamily="34" charset="0"/>
              </a:endParaRPr>
            </a:p>
          </p:txBody>
        </p:sp>
        <p:sp>
          <p:nvSpPr>
            <p:cNvPr id="38" name="object 9"/>
            <p:cNvSpPr txBox="1"/>
            <p:nvPr/>
          </p:nvSpPr>
          <p:spPr>
            <a:xfrm>
              <a:off x="4821603" y="3031763"/>
              <a:ext cx="480472" cy="169434"/>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endParaRPr lang="de-DE" sz="600" dirty="0">
                <a:solidFill>
                  <a:srgbClr val="000000"/>
                </a:solidFill>
                <a:cs typeface="Arial" panose="020B0604020202020204" pitchFamily="34" charset="0"/>
              </a:endParaRPr>
            </a:p>
          </p:txBody>
        </p:sp>
        <p:sp>
          <p:nvSpPr>
            <p:cNvPr id="39" name="object 9"/>
            <p:cNvSpPr txBox="1"/>
            <p:nvPr/>
          </p:nvSpPr>
          <p:spPr>
            <a:xfrm>
              <a:off x="5630452"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6,00 €</a:t>
              </a:r>
            </a:p>
          </p:txBody>
        </p:sp>
        <p:sp>
          <p:nvSpPr>
            <p:cNvPr id="40" name="object 9"/>
            <p:cNvSpPr txBox="1"/>
            <p:nvPr/>
          </p:nvSpPr>
          <p:spPr>
            <a:xfrm>
              <a:off x="6285900"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0,7 €</a:t>
              </a:r>
            </a:p>
          </p:txBody>
        </p:sp>
        <p:sp>
          <p:nvSpPr>
            <p:cNvPr id="41" name="object 9"/>
            <p:cNvSpPr txBox="1"/>
            <p:nvPr/>
          </p:nvSpPr>
          <p:spPr>
            <a:xfrm>
              <a:off x="6789959" y="3031763"/>
              <a:ext cx="384324" cy="84717"/>
            </a:xfrm>
            <a:prstGeom prst="rect">
              <a:avLst/>
            </a:prstGeom>
          </p:spPr>
          <p:txBody>
            <a:bodyPr vert="horz" wrap="square" lIns="0" tIns="0" rIns="0" bIns="0" rtlCol="0">
              <a:spAutoFit/>
            </a:bodyPr>
            <a:lstStyle/>
            <a:p>
              <a:pPr marL="9525" algn="ctr"/>
              <a:r>
                <a:rPr lang="de-DE" sz="600" spc="-19" dirty="0">
                  <a:solidFill>
                    <a:srgbClr val="000000"/>
                  </a:solidFill>
                </a:rPr>
                <a:t>0,2 €</a:t>
              </a:r>
            </a:p>
          </p:txBody>
        </p:sp>
        <p:sp>
          <p:nvSpPr>
            <p:cNvPr id="42" name="object 9"/>
            <p:cNvSpPr txBox="1"/>
            <p:nvPr/>
          </p:nvSpPr>
          <p:spPr>
            <a:xfrm>
              <a:off x="7218684" y="3031763"/>
              <a:ext cx="670975" cy="254150"/>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p>
            <a:p>
              <a:pPr marR="3811" algn="ctr">
                <a:spcBef>
                  <a:spcPts val="19"/>
                </a:spcBef>
              </a:pPr>
              <a:r>
                <a:rPr lang="de-DE" sz="600" dirty="0">
                  <a:solidFill>
                    <a:srgbClr val="000000"/>
                  </a:solidFill>
                </a:rPr>
                <a:t>+ bis zu 0,05 €</a:t>
              </a:r>
            </a:p>
          </p:txBody>
        </p:sp>
        <p:sp>
          <p:nvSpPr>
            <p:cNvPr id="43" name="object 9"/>
            <p:cNvSpPr txBox="1"/>
            <p:nvPr/>
          </p:nvSpPr>
          <p:spPr>
            <a:xfrm>
              <a:off x="7979960" y="3031763"/>
              <a:ext cx="480472" cy="169434"/>
            </a:xfrm>
            <a:prstGeom prst="rect">
              <a:avLst/>
            </a:prstGeom>
          </p:spPr>
          <p:txBody>
            <a:bodyPr vert="horz" wrap="square" lIns="0" tIns="0" rIns="0" bIns="0" rtlCol="0">
              <a:spAutoFit/>
            </a:bodyPr>
            <a:lstStyle/>
            <a:p>
              <a:pPr marR="3811" algn="ctr">
                <a:spcBef>
                  <a:spcPts val="19"/>
                </a:spcBef>
              </a:pPr>
              <a:r>
                <a:rPr lang="de-DE" sz="600" dirty="0">
                  <a:solidFill>
                    <a:srgbClr val="000000"/>
                  </a:solidFill>
                </a:rPr>
                <a:t>Inlands-</a:t>
              </a:r>
            </a:p>
            <a:p>
              <a:pPr marR="3811" algn="ctr">
                <a:spcBef>
                  <a:spcPts val="19"/>
                </a:spcBef>
              </a:pPr>
              <a:r>
                <a:rPr lang="de-DE" sz="600" dirty="0">
                  <a:solidFill>
                    <a:srgbClr val="000000"/>
                  </a:solidFill>
                </a:rPr>
                <a:t>tarif</a:t>
              </a:r>
              <a:endParaRPr lang="de-DE" sz="600" dirty="0">
                <a:solidFill>
                  <a:srgbClr val="000000"/>
                </a:solidFill>
                <a:cs typeface="Arial" panose="020B0604020202020204" pitchFamily="34" charset="0"/>
              </a:endParaRPr>
            </a:p>
          </p:txBody>
        </p:sp>
        <p:pic>
          <p:nvPicPr>
            <p:cNvPr id="44" name="Picture 2" descr="C:\Users\teglaat\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7833" y="3674887"/>
              <a:ext cx="223916" cy="11415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teglaat\Desktop\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2457" y="3696839"/>
              <a:ext cx="173425" cy="922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teglaat\Desktop\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1729" y="3450971"/>
              <a:ext cx="223916" cy="33806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C:\Users\teglaat\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3777" y="3628787"/>
              <a:ext cx="223917" cy="1602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C:\Users\teglaat\Desktop\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807" y="3450971"/>
              <a:ext cx="384169" cy="33806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descr="C:\Users\teglaat\Deskto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2949" y="3505851"/>
              <a:ext cx="223916" cy="28318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C:\Users\teglaat\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9830" y="3628785"/>
              <a:ext cx="223916" cy="16025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teglaat\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2299" y="3674887"/>
              <a:ext cx="223916" cy="11415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 descr="C:\Users\teglaat\Desktop\2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9056" y="3233640"/>
              <a:ext cx="687114" cy="555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 descr="C:\Users\teglaat\Deskto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66105" y="3505851"/>
              <a:ext cx="223916" cy="2831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Users\teglaat\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0161" y="3628785"/>
              <a:ext cx="223916" cy="16025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teglaat\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422" y="3674887"/>
              <a:ext cx="223916" cy="114153"/>
            </a:xfrm>
            <a:prstGeom prst="rect">
              <a:avLst/>
            </a:prstGeom>
            <a:noFill/>
            <a:extLst>
              <a:ext uri="{909E8E84-426E-40DD-AFC4-6F175D3DCCD1}">
                <a14:hiddenFill xmlns:a14="http://schemas.microsoft.com/office/drawing/2010/main">
                  <a:solidFill>
                    <a:srgbClr val="FFFFFF"/>
                  </a:solidFill>
                </a14:hiddenFill>
              </a:ext>
            </a:extLst>
          </p:spPr>
        </p:pic>
        <p:sp>
          <p:nvSpPr>
            <p:cNvPr id="56" name="object 27"/>
            <p:cNvSpPr txBox="1"/>
            <p:nvPr/>
          </p:nvSpPr>
          <p:spPr>
            <a:xfrm>
              <a:off x="1749934" y="2785158"/>
              <a:ext cx="528648" cy="127075"/>
            </a:xfrm>
            <a:prstGeom prst="rect">
              <a:avLst/>
            </a:prstGeom>
          </p:spPr>
          <p:txBody>
            <a:bodyPr vert="horz" wrap="square" lIns="0" tIns="0" rIns="0" bIns="0" rtlCol="0">
              <a:spAutoFit/>
            </a:bodyPr>
            <a:lstStyle/>
            <a:p>
              <a:pPr algn="ctr" fontAlgn="base">
                <a:spcBef>
                  <a:spcPct val="0"/>
                </a:spcBef>
                <a:spcAft>
                  <a:spcPct val="0"/>
                </a:spcAft>
              </a:pPr>
              <a:r>
                <a:rPr lang="de-DE" sz="900" b="1" spc="8" dirty="0">
                  <a:solidFill>
                    <a:srgbClr val="034EA1"/>
                  </a:solidFill>
                  <a:latin typeface="EC Square Sans Cond Pro"/>
                </a:rPr>
                <a:t>2016</a:t>
              </a:r>
              <a:endParaRPr lang="de-DE" sz="900" b="1" dirty="0">
                <a:solidFill>
                  <a:srgbClr val="FFD624"/>
                </a:solidFill>
                <a:latin typeface="EC Square Sans Cond Pro Medium"/>
                <a:cs typeface="EC Square Sans Cond Pro Medium"/>
              </a:endParaRPr>
            </a:p>
          </p:txBody>
        </p:sp>
        <p:sp>
          <p:nvSpPr>
            <p:cNvPr id="57" name="object 32"/>
            <p:cNvSpPr txBox="1"/>
            <p:nvPr/>
          </p:nvSpPr>
          <p:spPr>
            <a:xfrm>
              <a:off x="348237"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2007</a:t>
              </a:r>
              <a:endParaRPr lang="de-DE" sz="900" b="1" dirty="0">
                <a:solidFill>
                  <a:srgbClr val="FFD624"/>
                </a:solidFill>
                <a:latin typeface="EC Square Sans Cond Pro Medium"/>
                <a:cs typeface="EC Square Sans Cond Pro Medium"/>
              </a:endParaRPr>
            </a:p>
          </p:txBody>
        </p:sp>
        <p:sp>
          <p:nvSpPr>
            <p:cNvPr id="58" name="object 33"/>
            <p:cNvSpPr txBox="1"/>
            <p:nvPr/>
          </p:nvSpPr>
          <p:spPr>
            <a:xfrm>
              <a:off x="800251"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2012</a:t>
              </a:r>
              <a:endParaRPr lang="de-DE" sz="900" b="1" dirty="0">
                <a:solidFill>
                  <a:srgbClr val="FFD624"/>
                </a:solidFill>
                <a:latin typeface="EC Square Sans Cond Pro Medium"/>
                <a:cs typeface="EC Square Sans Cond Pro Medium"/>
              </a:endParaRPr>
            </a:p>
          </p:txBody>
        </p:sp>
        <p:sp>
          <p:nvSpPr>
            <p:cNvPr id="59" name="object 35"/>
            <p:cNvSpPr txBox="1"/>
            <p:nvPr/>
          </p:nvSpPr>
          <p:spPr>
            <a:xfrm>
              <a:off x="1277132" y="2785158"/>
              <a:ext cx="369309"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2015</a:t>
              </a:r>
              <a:endParaRPr lang="de-DE" sz="900" b="1" dirty="0">
                <a:solidFill>
                  <a:srgbClr val="FFD624"/>
                </a:solidFill>
                <a:latin typeface="EC Square Sans Cond Pro Medium"/>
                <a:cs typeface="EC Square Sans Cond Pro Medium"/>
              </a:endParaRPr>
            </a:p>
          </p:txBody>
        </p:sp>
        <p:sp>
          <p:nvSpPr>
            <p:cNvPr id="60" name="object 36"/>
            <p:cNvSpPr txBox="1"/>
            <p:nvPr/>
          </p:nvSpPr>
          <p:spPr>
            <a:xfrm>
              <a:off x="2350574" y="2785158"/>
              <a:ext cx="381970" cy="127075"/>
            </a:xfrm>
            <a:prstGeom prst="rect">
              <a:avLst/>
            </a:prstGeom>
          </p:spPr>
          <p:txBody>
            <a:bodyPr vert="horz" wrap="square" lIns="0" tIns="0" rIns="0" bIns="0" rtlCol="0">
              <a:spAutoFit/>
            </a:bodyPr>
            <a:lstStyle/>
            <a:p>
              <a:pPr marL="9525"/>
              <a:r>
                <a:rPr lang="de-DE" sz="900" b="1" spc="8" dirty="0">
                  <a:solidFill>
                    <a:srgbClr val="034EA1"/>
                  </a:solidFill>
                  <a:latin typeface="EC Square Sans Cond Pro"/>
                </a:rPr>
                <a:t>2017</a:t>
              </a:r>
              <a:endParaRPr lang="de-DE" sz="900" b="1" dirty="0">
                <a:solidFill>
                  <a:srgbClr val="FFD624"/>
                </a:solidFill>
                <a:latin typeface="EC Square Sans Cond Pro Medium"/>
                <a:cs typeface="EC Square Sans Cond Pro Medium"/>
              </a:endParaRPr>
            </a:p>
          </p:txBody>
        </p:sp>
      </p:grpSp>
      <p:sp>
        <p:nvSpPr>
          <p:cNvPr id="2" name="Rechteck 1"/>
          <p:cNvSpPr/>
          <p:nvPr/>
        </p:nvSpPr>
        <p:spPr>
          <a:xfrm>
            <a:off x="2164459" y="5769734"/>
            <a:ext cx="4572000" cy="646331"/>
          </a:xfrm>
          <a:prstGeom prst="rect">
            <a:avLst/>
          </a:prstGeom>
        </p:spPr>
        <p:txBody>
          <a:bodyPr>
            <a:spAutoFit/>
          </a:bodyPr>
          <a:lstStyle/>
          <a:p>
            <a:pPr algn="ctr"/>
            <a:r>
              <a:rPr lang="de-DE" b="1" dirty="0">
                <a:solidFill>
                  <a:schemeClr val="accent2"/>
                </a:solidFill>
              </a:rPr>
              <a:t>SEIT DEM 15. JUNI 2017: KEINE ZUSÄTZLICHEN GEBÜHREN</a:t>
            </a:r>
          </a:p>
        </p:txBody>
      </p:sp>
    </p:spTree>
    <p:extLst>
      <p:ext uri="{BB962C8B-B14F-4D97-AF65-F5344CB8AC3E}">
        <p14:creationId xmlns:p14="http://schemas.microsoft.com/office/powerpoint/2010/main" val="257835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 y="-9254"/>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chuman_DW_Bayern__1090074g-b2d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90" y="2349501"/>
            <a:ext cx="5238751"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File:Quai d'Orsa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42" y="1758951"/>
            <a:ext cx="3665537" cy="274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Verlesung der Schumann-Erkläru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7" y="4054478"/>
            <a:ext cx="2952751"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2699795" y="857640"/>
            <a:ext cx="4681537" cy="646331"/>
          </a:xfrm>
          <a:prstGeom prst="rect">
            <a:avLst/>
          </a:prstGeom>
          <a:noFill/>
        </p:spPr>
        <p:txBody>
          <a:bodyPr>
            <a:spAutoFit/>
          </a:bodyPr>
          <a:lstStyle/>
          <a:p>
            <a:pPr eaLnBrk="1" hangingPunct="1">
              <a:defRPr/>
            </a:pPr>
            <a:r>
              <a:rPr lang="de-DE" sz="3600" b="1" dirty="0">
                <a:solidFill>
                  <a:srgbClr val="003399"/>
                </a:solidFill>
                <a:effectLst>
                  <a:outerShdw blurRad="38100" dist="38100" dir="2700000" algn="tl">
                    <a:srgbClr val="000000">
                      <a:alpha val="43137"/>
                    </a:srgbClr>
                  </a:outerShdw>
                </a:effectLst>
                <a:latin typeface="Arial" charset="0"/>
              </a:rPr>
              <a:t>9. Mai 1950</a:t>
            </a:r>
          </a:p>
        </p:txBody>
      </p:sp>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3478" y="3497031"/>
            <a:ext cx="2208977" cy="3270712"/>
          </a:xfrm>
          <a:prstGeom prst="rect">
            <a:avLst/>
          </a:prstGeom>
        </p:spPr>
      </p:pic>
    </p:spTree>
    <p:extLst>
      <p:ext uri="{BB962C8B-B14F-4D97-AF65-F5344CB8AC3E}">
        <p14:creationId xmlns:p14="http://schemas.microsoft.com/office/powerpoint/2010/main" val="512385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4294967295"/>
          </p:nvPr>
        </p:nvSpPr>
        <p:spPr>
          <a:xfrm>
            <a:off x="5102228" y="3455989"/>
            <a:ext cx="4041775" cy="639763"/>
          </a:xfrm>
        </p:spPr>
        <p:txBody>
          <a:bodyPr/>
          <a:lstStyle/>
          <a:p>
            <a:pPr marL="0" indent="0" algn="ctr">
              <a:buNone/>
            </a:pPr>
            <a:r>
              <a:rPr lang="de-DE" b="1" dirty="0" smtClean="0">
                <a:solidFill>
                  <a:schemeClr val="accent2"/>
                </a:solidFill>
                <a:effectLst>
                  <a:outerShdw blurRad="38100" dist="38100" dir="2700000" algn="tl">
                    <a:srgbClr val="000000">
                      <a:alpha val="43137"/>
                    </a:srgbClr>
                  </a:outerShdw>
                </a:effectLst>
              </a:rPr>
              <a:t>Europäischer Solidaritätskorps</a:t>
            </a:r>
            <a:endParaRPr lang="de-DE" b="1" dirty="0">
              <a:solidFill>
                <a:schemeClr val="accent2"/>
              </a:solidFill>
              <a:effectLst>
                <a:outerShdw blurRad="38100" dist="38100" dir="2700000" algn="tl">
                  <a:srgbClr val="000000">
                    <a:alpha val="43137"/>
                  </a:srgbClr>
                </a:outerShdw>
              </a:effectLst>
            </a:endParaRPr>
          </a:p>
        </p:txBody>
      </p:sp>
      <p:sp>
        <p:nvSpPr>
          <p:cNvPr id="11" name="Inhaltsplatzhalter 10"/>
          <p:cNvSpPr>
            <a:spLocks noGrp="1"/>
          </p:cNvSpPr>
          <p:nvPr>
            <p:ph sz="quarter" idx="4294967295"/>
          </p:nvPr>
        </p:nvSpPr>
        <p:spPr>
          <a:xfrm>
            <a:off x="5102228" y="4675188"/>
            <a:ext cx="4041775" cy="2921000"/>
          </a:xfrm>
        </p:spPr>
        <p:txBody>
          <a:bodyPr/>
          <a:lstStyle/>
          <a:p>
            <a:pPr>
              <a:lnSpc>
                <a:spcPct val="150000"/>
              </a:lnSpc>
              <a:buClr>
                <a:srgbClr val="FF0000"/>
              </a:buClr>
            </a:pPr>
            <a:r>
              <a:rPr lang="de-DE" sz="1800" dirty="0">
                <a:solidFill>
                  <a:schemeClr val="accent2"/>
                </a:solidFill>
              </a:rPr>
              <a:t>Teilnahme an Freiwilligendiensten oder Beschäftigungsprojekten im In- oder EU- Ausland</a:t>
            </a:r>
          </a:p>
          <a:p>
            <a:pPr>
              <a:lnSpc>
                <a:spcPct val="150000"/>
              </a:lnSpc>
              <a:buClr>
                <a:srgbClr val="FF0000"/>
              </a:buClr>
            </a:pPr>
            <a:r>
              <a:rPr lang="de-DE" sz="1800" dirty="0">
                <a:solidFill>
                  <a:schemeClr val="accent2"/>
                </a:solidFill>
              </a:rPr>
              <a:t>Leitung durch akkreditierte Organisationen</a:t>
            </a:r>
          </a:p>
          <a:p>
            <a:endParaRPr lang="de-DE" dirty="0"/>
          </a:p>
        </p:txBody>
      </p:sp>
      <p:sp>
        <p:nvSpPr>
          <p:cNvPr id="74755" name="Rectangle 3"/>
          <p:cNvSpPr txBox="1">
            <a:spLocks noChangeArrowheads="1"/>
          </p:cNvSpPr>
          <p:nvPr/>
        </p:nvSpPr>
        <p:spPr bwMode="auto">
          <a:xfrm>
            <a:off x="946719" y="1181887"/>
            <a:ext cx="228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fr-FR" altLang="en-US" sz="3200" b="1" dirty="0">
                <a:solidFill>
                  <a:schemeClr val="accent2"/>
                </a:solidFill>
                <a:effectLst>
                  <a:outerShdw blurRad="38100" dist="38100" dir="2700000" algn="tl">
                    <a:srgbClr val="000000">
                      <a:alpha val="43137"/>
                    </a:srgbClr>
                  </a:outerShdw>
                </a:effectLst>
                <a:latin typeface="Arial" panose="020B0604020202020204" pitchFamily="34" charset="0"/>
              </a:rPr>
              <a:t>Erasmus+</a:t>
            </a:r>
          </a:p>
        </p:txBody>
      </p:sp>
      <p:sp>
        <p:nvSpPr>
          <p:cNvPr id="74756" name="Rectangle 3"/>
          <p:cNvSpPr txBox="1">
            <a:spLocks noChangeArrowheads="1"/>
          </p:cNvSpPr>
          <p:nvPr/>
        </p:nvSpPr>
        <p:spPr bwMode="auto">
          <a:xfrm>
            <a:off x="148081" y="1727380"/>
            <a:ext cx="4418896" cy="32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09585" indent="-609585">
              <a:lnSpc>
                <a:spcPct val="160000"/>
              </a:lnSpc>
              <a:spcBef>
                <a:spcPct val="0"/>
              </a:spcBef>
              <a:buClr>
                <a:srgbClr val="FF0000"/>
              </a:buClr>
              <a:defRPr/>
            </a:pPr>
            <a:r>
              <a:rPr lang="de-DE" altLang="en-US" sz="1800" dirty="0">
                <a:solidFill>
                  <a:schemeClr val="accent2"/>
                </a:solidFill>
                <a:latin typeface="Arial" panose="020B0604020202020204" pitchFamily="34" charset="0"/>
              </a:rPr>
              <a:t>EU-Programm für allgemeine und berufliche Bildung, Jugend und Sport</a:t>
            </a:r>
          </a:p>
          <a:p>
            <a:pPr marL="609585" indent="-609585">
              <a:lnSpc>
                <a:spcPct val="160000"/>
              </a:lnSpc>
              <a:spcBef>
                <a:spcPct val="0"/>
              </a:spcBef>
              <a:buClr>
                <a:srgbClr val="FF0000"/>
              </a:buClr>
              <a:defRPr/>
            </a:pPr>
            <a:r>
              <a:rPr lang="de-DE" altLang="en-US" sz="1800" dirty="0">
                <a:solidFill>
                  <a:schemeClr val="accent2"/>
                </a:solidFill>
                <a:latin typeface="Arial" panose="020B0604020202020204" pitchFamily="34" charset="0"/>
              </a:rPr>
              <a:t>Weltweit größtes Förderprogramm für Auslandsaufenthalte</a:t>
            </a:r>
          </a:p>
        </p:txBody>
      </p:sp>
      <p:pic>
        <p:nvPicPr>
          <p:cNvPr id="747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534" y="4077073"/>
            <a:ext cx="2559499" cy="266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8" name="Grafik 7"/>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9" name="Grafik 8"/>
          <p:cNvPicPr>
            <a:picLocks noChangeAspect="1"/>
          </p:cNvPicPr>
          <p:nvPr/>
        </p:nvPicPr>
        <p:blipFill>
          <a:blip r:embed="rId6"/>
          <a:stretch>
            <a:fillRect/>
          </a:stretch>
        </p:blipFill>
        <p:spPr>
          <a:xfrm>
            <a:off x="2987825" y="291202"/>
            <a:ext cx="2809524" cy="314287"/>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456" y="1280457"/>
            <a:ext cx="3112768" cy="2017541"/>
          </a:xfrm>
          <a:prstGeom prst="rect">
            <a:avLst/>
          </a:prstGeom>
        </p:spPr>
      </p:pic>
    </p:spTree>
    <p:extLst>
      <p:ext uri="{BB962C8B-B14F-4D97-AF65-F5344CB8AC3E}">
        <p14:creationId xmlns:p14="http://schemas.microsoft.com/office/powerpoint/2010/main" val="25802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94859"/>
            <a:ext cx="8229600" cy="1143000"/>
          </a:xfrm>
        </p:spPr>
        <p:txBody>
          <a:bodyPr/>
          <a:lstStyle/>
          <a:p>
            <a:pPr eaLnBrk="1" hangingPunct="1">
              <a:defRPr/>
            </a:pPr>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Mitmachen</a:t>
            </a:r>
          </a:p>
        </p:txBody>
      </p:sp>
      <p:sp>
        <p:nvSpPr>
          <p:cNvPr id="3" name="Inhaltsplatzhalter 2"/>
          <p:cNvSpPr>
            <a:spLocks noGrp="1"/>
          </p:cNvSpPr>
          <p:nvPr>
            <p:ph idx="1"/>
          </p:nvPr>
        </p:nvSpPr>
        <p:spPr>
          <a:xfrm>
            <a:off x="457200" y="1556794"/>
            <a:ext cx="8229600" cy="4525963"/>
          </a:xfrm>
        </p:spPr>
        <p:txBody>
          <a:bodyPr/>
          <a:lstStyle/>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Europäisches Jugendportal: </a:t>
            </a:r>
            <a:r>
              <a:rPr lang="de-DE" sz="1800" dirty="0">
                <a:solidFill>
                  <a:schemeClr val="accent2"/>
                </a:solidFill>
                <a:latin typeface="Arial" panose="020B0604020202020204" pitchFamily="34" charset="0"/>
                <a:hlinkClick r:id="rId3"/>
              </a:rPr>
              <a:t>https://europa.eu/youth/AT_de</a:t>
            </a:r>
            <a:endParaRPr lang="de-DE" sz="1800" dirty="0">
              <a:solidFill>
                <a:schemeClr val="accent2"/>
              </a:solidFill>
              <a:latin typeface="Arial" panose="020B0604020202020204" pitchFamily="34" charset="0"/>
            </a:endParaRPr>
          </a:p>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Öffentliche Konsultationen der EU-Kommission: </a:t>
            </a:r>
            <a:r>
              <a:rPr lang="de-DE" sz="1800" dirty="0">
                <a:solidFill>
                  <a:schemeClr val="accent2"/>
                </a:solidFill>
                <a:latin typeface="Arial" panose="020B0604020202020204" pitchFamily="34" charset="0"/>
                <a:hlinkClick r:id="rId4"/>
              </a:rPr>
              <a:t>https://ec.europa.eu/info/consultations_de</a:t>
            </a:r>
            <a:endParaRPr lang="de-DE" sz="1800" dirty="0">
              <a:solidFill>
                <a:schemeClr val="accent2"/>
              </a:solidFill>
              <a:latin typeface="Arial" panose="020B0604020202020204" pitchFamily="34" charset="0"/>
            </a:endParaRPr>
          </a:p>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Diesmal wähle ich EU: </a:t>
            </a:r>
            <a:r>
              <a:rPr lang="de-DE" sz="1800" dirty="0">
                <a:solidFill>
                  <a:schemeClr val="accent2"/>
                </a:solidFill>
                <a:latin typeface="Arial" panose="020B0604020202020204" pitchFamily="34" charset="0"/>
                <a:hlinkClick r:id="rId5"/>
              </a:rPr>
              <a:t>https://www.diesmalwaehleich.eu/</a:t>
            </a:r>
            <a:endParaRPr lang="de-DE" sz="1800" dirty="0">
              <a:solidFill>
                <a:schemeClr val="accent2"/>
              </a:solidFill>
              <a:latin typeface="Arial" panose="020B0604020202020204" pitchFamily="34" charset="0"/>
            </a:endParaRPr>
          </a:p>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Konsultation zur Zukunft Europas: </a:t>
            </a:r>
            <a:r>
              <a:rPr lang="de-DE" sz="1800" dirty="0">
                <a:solidFill>
                  <a:schemeClr val="accent2"/>
                </a:solidFill>
                <a:latin typeface="Arial" panose="020B0604020202020204" pitchFamily="34" charset="0"/>
                <a:hlinkClick r:id="rId6"/>
              </a:rPr>
              <a:t>https://ec.europa.eu/commission/consultation-future-europe_de</a:t>
            </a:r>
            <a:endParaRPr lang="de-DE" sz="1800" dirty="0">
              <a:solidFill>
                <a:schemeClr val="accent2"/>
              </a:solidFill>
              <a:latin typeface="Arial" panose="020B0604020202020204" pitchFamily="34" charset="0"/>
            </a:endParaRPr>
          </a:p>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Europäische Bürgerinitiative: </a:t>
            </a:r>
            <a:r>
              <a:rPr lang="de-DE" sz="1800" dirty="0">
                <a:solidFill>
                  <a:schemeClr val="accent2"/>
                </a:solidFill>
                <a:latin typeface="Arial" panose="020B0604020202020204" pitchFamily="34" charset="0"/>
                <a:hlinkClick r:id="rId7"/>
              </a:rPr>
              <a:t>http://ec.europa.eu/citizens-initiative/public/?lg=de</a:t>
            </a:r>
            <a:r>
              <a:rPr lang="de-DE" sz="1800" dirty="0">
                <a:solidFill>
                  <a:schemeClr val="accent2"/>
                </a:solidFill>
                <a:latin typeface="Arial" panose="020B0604020202020204" pitchFamily="34" charset="0"/>
              </a:rPr>
              <a:t> </a:t>
            </a:r>
          </a:p>
          <a:p>
            <a:pPr marL="609585" indent="-609585">
              <a:lnSpc>
                <a:spcPct val="160000"/>
              </a:lnSpc>
              <a:spcBef>
                <a:spcPct val="0"/>
              </a:spcBef>
              <a:buClr>
                <a:srgbClr val="FF0000"/>
              </a:buClr>
              <a:buFont typeface="Arial" panose="020B0604020202020204" pitchFamily="34" charset="0"/>
              <a:buChar char="•"/>
              <a:defRPr/>
            </a:pPr>
            <a:r>
              <a:rPr lang="de-DE" sz="1800" dirty="0">
                <a:solidFill>
                  <a:schemeClr val="accent2"/>
                </a:solidFill>
                <a:latin typeface="Arial" panose="020B0604020202020204" pitchFamily="34" charset="0"/>
              </a:rPr>
              <a:t>EIZ Niedersachsen: </a:t>
            </a:r>
            <a:r>
              <a:rPr lang="de-DE" sz="1800" dirty="0">
                <a:solidFill>
                  <a:schemeClr val="accent2"/>
                </a:solidFill>
                <a:latin typeface="Arial" panose="020B0604020202020204" pitchFamily="34" charset="0"/>
                <a:hlinkClick r:id="rId8"/>
              </a:rPr>
              <a:t>http://www.eiz-niedersachsen.de/</a:t>
            </a:r>
            <a:endParaRPr lang="de-DE" sz="1800" dirty="0">
              <a:solidFill>
                <a:schemeClr val="accent2"/>
              </a:solidFill>
              <a:latin typeface="Arial" panose="020B0604020202020204" pitchFamily="34" charset="0"/>
            </a:endParaRPr>
          </a:p>
          <a:p>
            <a:pPr marL="609585" indent="-609585">
              <a:lnSpc>
                <a:spcPct val="160000"/>
              </a:lnSpc>
              <a:spcBef>
                <a:spcPct val="0"/>
              </a:spcBef>
              <a:buClr>
                <a:srgbClr val="FF0000"/>
              </a:buClr>
              <a:buFont typeface="Arial" panose="020B0604020202020204" pitchFamily="34" charset="0"/>
              <a:buChar char="•"/>
              <a:defRPr/>
            </a:pPr>
            <a:endParaRPr lang="de-DE" sz="1800" dirty="0">
              <a:solidFill>
                <a:schemeClr val="accent2"/>
              </a:solidFill>
              <a:latin typeface="Arial" panose="020B0604020202020204" pitchFamily="34" charset="0"/>
            </a:endParaRPr>
          </a:p>
          <a:p>
            <a:pPr marL="0" indent="0">
              <a:buNone/>
            </a:pPr>
            <a:endParaRPr lang="de-DE" dirty="0"/>
          </a:p>
          <a:p>
            <a:endParaRPr lang="de-DE" dirty="0">
              <a:solidFill>
                <a:srgbClr val="808080">
                  <a:lumMod val="75000"/>
                </a:srgbClr>
              </a:solidFill>
              <a:latin typeface="Arial" panose="020B0604020202020204" pitchFamily="34" charset="0"/>
              <a:cs typeface="Arial" panose="020B0604020202020204" pitchFamily="34" charset="0"/>
            </a:endParaRPr>
          </a:p>
          <a:p>
            <a:endParaRPr lang="de-DE" dirty="0" smtClean="0">
              <a:solidFill>
                <a:schemeClr val="accent2"/>
              </a:solidFill>
            </a:endParaRPr>
          </a:p>
          <a:p>
            <a:endParaRPr lang="de-DE" dirty="0" smtClean="0">
              <a:solidFill>
                <a:schemeClr val="accent2"/>
              </a:solidFill>
            </a:endParaRPr>
          </a:p>
          <a:p>
            <a:endParaRPr lang="de-DE" dirty="0"/>
          </a:p>
          <a:p>
            <a:endParaRPr lang="de-DE" dirty="0"/>
          </a:p>
        </p:txBody>
      </p:sp>
      <p:sp>
        <p:nvSpPr>
          <p:cNvPr id="4" name="Rechteck 3"/>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6" name="Grafik 5"/>
          <p:cNvPicPr>
            <a:picLocks noChangeAspect="1"/>
          </p:cNvPicPr>
          <p:nvPr/>
        </p:nvPicPr>
        <p:blipFill rotWithShape="1">
          <a:blip r:embed="rId10"/>
          <a:srcRect l="-307" t="-1318" r="307" b="1318"/>
          <a:stretch/>
        </p:blipFill>
        <p:spPr>
          <a:xfrm>
            <a:off x="702666" y="31697"/>
            <a:ext cx="527499" cy="694428"/>
          </a:xfrm>
          <a:prstGeom prst="rect">
            <a:avLst/>
          </a:prstGeom>
        </p:spPr>
      </p:pic>
      <p:pic>
        <p:nvPicPr>
          <p:cNvPr id="7" name="Grafik 6"/>
          <p:cNvPicPr>
            <a:picLocks noChangeAspect="1"/>
          </p:cNvPicPr>
          <p:nvPr/>
        </p:nvPicPr>
        <p:blipFill>
          <a:blip r:embed="rId11"/>
          <a:stretch>
            <a:fillRect/>
          </a:stretch>
        </p:blipFill>
        <p:spPr>
          <a:xfrm>
            <a:off x="2987825" y="291202"/>
            <a:ext cx="2809524" cy="314287"/>
          </a:xfrm>
          <a:prstGeom prst="rect">
            <a:avLst/>
          </a:prstGeom>
        </p:spPr>
      </p:pic>
    </p:spTree>
    <p:extLst>
      <p:ext uri="{BB962C8B-B14F-4D97-AF65-F5344CB8AC3E}">
        <p14:creationId xmlns:p14="http://schemas.microsoft.com/office/powerpoint/2010/main" val="289730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03354" y="2349503"/>
            <a:ext cx="6048375" cy="3959225"/>
          </a:xfrm>
          <a:prstGeom prst="rect">
            <a:avLst/>
          </a:prstGeom>
          <a:solidFill>
            <a:srgbClr val="003399"/>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de-DE" altLang="de-DE" sz="1800">
              <a:solidFill>
                <a:srgbClr val="000000"/>
              </a:solidFill>
            </a:endParaRPr>
          </a:p>
        </p:txBody>
      </p:sp>
      <p:grpSp>
        <p:nvGrpSpPr>
          <p:cNvPr id="3081" name="Group 9"/>
          <p:cNvGrpSpPr>
            <a:grpSpLocks/>
          </p:cNvGrpSpPr>
          <p:nvPr/>
        </p:nvGrpSpPr>
        <p:grpSpPr bwMode="auto">
          <a:xfrm>
            <a:off x="2484441" y="2492376"/>
            <a:ext cx="3887787" cy="3638551"/>
            <a:chOff x="937" y="174"/>
            <a:chExt cx="3915" cy="3915"/>
          </a:xfrm>
          <a:solidFill>
            <a:srgbClr val="FFCC00"/>
          </a:solidFill>
        </p:grpSpPr>
        <p:sp>
          <p:nvSpPr>
            <p:cNvPr id="3082" name="AutoShape 10"/>
            <p:cNvSpPr>
              <a:spLocks noChangeAspect="1" noChangeArrowheads="1"/>
            </p:cNvSpPr>
            <p:nvPr/>
          </p:nvSpPr>
          <p:spPr bwMode="auto">
            <a:xfrm>
              <a:off x="4280" y="1867"/>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3" name="AutoShape 11"/>
            <p:cNvSpPr>
              <a:spLocks noChangeAspect="1" noChangeArrowheads="1"/>
            </p:cNvSpPr>
            <p:nvPr/>
          </p:nvSpPr>
          <p:spPr bwMode="auto">
            <a:xfrm>
              <a:off x="4053" y="2711"/>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4" name="AutoShape 12"/>
            <p:cNvSpPr>
              <a:spLocks noChangeAspect="1" noChangeArrowheads="1"/>
            </p:cNvSpPr>
            <p:nvPr/>
          </p:nvSpPr>
          <p:spPr bwMode="auto">
            <a:xfrm>
              <a:off x="3437"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5" name="AutoShape 13"/>
            <p:cNvSpPr>
              <a:spLocks noChangeAspect="1" noChangeArrowheads="1"/>
            </p:cNvSpPr>
            <p:nvPr/>
          </p:nvSpPr>
          <p:spPr bwMode="auto">
            <a:xfrm>
              <a:off x="2596" y="3558"/>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6" name="AutoShape 14"/>
            <p:cNvSpPr>
              <a:spLocks noChangeAspect="1" noChangeArrowheads="1"/>
            </p:cNvSpPr>
            <p:nvPr/>
          </p:nvSpPr>
          <p:spPr bwMode="auto">
            <a:xfrm>
              <a:off x="1760"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7" name="AutoShape 15"/>
            <p:cNvSpPr>
              <a:spLocks noChangeAspect="1" noChangeArrowheads="1"/>
            </p:cNvSpPr>
            <p:nvPr/>
          </p:nvSpPr>
          <p:spPr bwMode="auto">
            <a:xfrm>
              <a:off x="1161" y="2717"/>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8" name="AutoShape 16"/>
            <p:cNvSpPr>
              <a:spLocks noChangeAspect="1" noChangeArrowheads="1"/>
            </p:cNvSpPr>
            <p:nvPr/>
          </p:nvSpPr>
          <p:spPr bwMode="auto">
            <a:xfrm>
              <a:off x="937" y="18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9" name="AutoShape 17"/>
            <p:cNvSpPr>
              <a:spLocks noChangeAspect="1" noChangeArrowheads="1"/>
            </p:cNvSpPr>
            <p:nvPr/>
          </p:nvSpPr>
          <p:spPr bwMode="auto">
            <a:xfrm>
              <a:off x="1158" y="1030"/>
              <a:ext cx="571"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0" name="AutoShape 18"/>
            <p:cNvSpPr>
              <a:spLocks noChangeAspect="1" noChangeArrowheads="1"/>
            </p:cNvSpPr>
            <p:nvPr/>
          </p:nvSpPr>
          <p:spPr bwMode="auto">
            <a:xfrm>
              <a:off x="1781" y="415"/>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1" name="AutoShape 19"/>
            <p:cNvSpPr>
              <a:spLocks noChangeAspect="1" noChangeArrowheads="1"/>
            </p:cNvSpPr>
            <p:nvPr/>
          </p:nvSpPr>
          <p:spPr bwMode="auto">
            <a:xfrm>
              <a:off x="2604" y="1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2" name="AutoShape 20"/>
            <p:cNvSpPr>
              <a:spLocks noChangeAspect="1" noChangeArrowheads="1"/>
            </p:cNvSpPr>
            <p:nvPr/>
          </p:nvSpPr>
          <p:spPr bwMode="auto">
            <a:xfrm>
              <a:off x="3445" y="406"/>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3" name="AutoShape 21"/>
            <p:cNvSpPr>
              <a:spLocks noChangeAspect="1" noChangeArrowheads="1"/>
            </p:cNvSpPr>
            <p:nvPr/>
          </p:nvSpPr>
          <p:spPr bwMode="auto">
            <a:xfrm>
              <a:off x="4053" y="101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grpSp>
      <p:pic>
        <p:nvPicPr>
          <p:cNvPr id="3077"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900114" y="836613"/>
            <a:ext cx="7200900" cy="156966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fontAlgn="base">
              <a:spcBef>
                <a:spcPct val="50000"/>
              </a:spcBef>
              <a:spcAft>
                <a:spcPct val="0"/>
              </a:spcAft>
              <a:defRPr/>
            </a:pPr>
            <a:r>
              <a:rPr lang="de-DE" sz="4800" b="1" dirty="0">
                <a:solidFill>
                  <a:srgbClr val="003399"/>
                </a:solidFill>
                <a:effectLst>
                  <a:outerShdw blurRad="38100" dist="38100" dir="2700000" algn="tl">
                    <a:srgbClr val="C0C0C0"/>
                  </a:outerShdw>
                </a:effectLst>
                <a:cs typeface="Arial" panose="020B0604020202020204" pitchFamily="34" charset="0"/>
              </a:rPr>
              <a:t>Brexit: was geht verloren?</a:t>
            </a:r>
            <a:endParaRPr lang="de-DE" sz="3600" b="1" dirty="0">
              <a:solidFill>
                <a:srgbClr val="003399"/>
              </a:solidFill>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194507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anim calcmode="lin" valueType="num">
                                      <p:cBhvr>
                                        <p:cTn id="11" dur="3000" fill="hold"/>
                                        <p:tgtEl>
                                          <p:spTgt spid="3081"/>
                                        </p:tgtEl>
                                        <p:attrNameLst>
                                          <p:attrName>ppt_w</p:attrName>
                                        </p:attrNameLst>
                                      </p:cBhvr>
                                      <p:tavLst>
                                        <p:tav tm="0">
                                          <p:val>
                                            <p:fltVal val="0"/>
                                          </p:val>
                                        </p:tav>
                                        <p:tav tm="100000">
                                          <p:val>
                                            <p:strVal val="#ppt_w"/>
                                          </p:val>
                                        </p:tav>
                                      </p:tavLst>
                                    </p:anim>
                                    <p:anim calcmode="lin" valueType="num">
                                      <p:cBhvr>
                                        <p:cTn id="12" dur="3000" fill="hold"/>
                                        <p:tgtEl>
                                          <p:spTgt spid="3081"/>
                                        </p:tgtEl>
                                        <p:attrNameLst>
                                          <p:attrName>ppt_h</p:attrName>
                                        </p:attrNameLst>
                                      </p:cBhvr>
                                      <p:tavLst>
                                        <p:tav tm="0">
                                          <p:val>
                                            <p:fltVal val="0"/>
                                          </p:val>
                                        </p:tav>
                                        <p:tav tm="100000">
                                          <p:val>
                                            <p:strVal val="#ppt_h"/>
                                          </p:val>
                                        </p:tav>
                                      </p:tavLst>
                                    </p:anim>
                                    <p:anim calcmode="lin" valueType="num">
                                      <p:cBhvr>
                                        <p:cTn id="13" dur="3000" fill="hold"/>
                                        <p:tgtEl>
                                          <p:spTgt spid="3081"/>
                                        </p:tgtEl>
                                        <p:attrNameLst>
                                          <p:attrName>style.rotation</p:attrName>
                                        </p:attrNameLst>
                                      </p:cBhvr>
                                      <p:tavLst>
                                        <p:tav tm="0">
                                          <p:val>
                                            <p:fltVal val="360"/>
                                          </p:val>
                                        </p:tav>
                                        <p:tav tm="100000">
                                          <p:val>
                                            <p:fltVal val="0"/>
                                          </p:val>
                                        </p:tav>
                                      </p:tavLst>
                                    </p:anim>
                                    <p:animEffect transition="in" filter="fade">
                                      <p:cBhvr>
                                        <p:cTn id="14" dur="3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21" descr="C:\Users\KerstinundMichael\Pictures\Logos\KopfEIZNeu_bearbeitet-1.jpg"/>
          <p:cNvPicPr>
            <a:picLocks noChangeAspect="1" noChangeArrowheads="1"/>
          </p:cNvPicPr>
          <p:nvPr/>
        </p:nvPicPr>
        <p:blipFill>
          <a:blip r:embed="rId2"/>
          <a:srcRect/>
          <a:stretch>
            <a:fillRect/>
          </a:stretch>
        </p:blipFill>
        <p:spPr bwMode="auto">
          <a:xfrm>
            <a:off x="0" y="-26988"/>
            <a:ext cx="9144000" cy="1176339"/>
          </a:xfrm>
          <a:prstGeom prst="rect">
            <a:avLst/>
          </a:prstGeom>
          <a:noFill/>
          <a:ln w="9525">
            <a:noFill/>
            <a:miter lim="800000"/>
            <a:headEnd/>
            <a:tailEnd/>
          </a:ln>
        </p:spPr>
      </p:pic>
      <p:sp>
        <p:nvSpPr>
          <p:cNvPr id="4" name="Textfeld 3"/>
          <p:cNvSpPr txBox="1"/>
          <p:nvPr/>
        </p:nvSpPr>
        <p:spPr>
          <a:xfrm>
            <a:off x="1259632" y="1149354"/>
            <a:ext cx="3456384" cy="830997"/>
          </a:xfrm>
          <a:prstGeom prst="rect">
            <a:avLst/>
          </a:prstGeom>
          <a:noFill/>
        </p:spPr>
        <p:txBody>
          <a:bodyPr wrap="square" rtlCol="0">
            <a:spAutoFit/>
          </a:bodyPr>
          <a:lstStyle/>
          <a:p>
            <a:pPr algn="ctr"/>
            <a:r>
              <a:rPr lang="de-DE" sz="4800" b="1" dirty="0">
                <a:solidFill>
                  <a:srgbClr val="002060"/>
                </a:solidFill>
                <a:effectLst>
                  <a:outerShdw blurRad="38100" dist="38100" dir="2700000" algn="tl">
                    <a:srgbClr val="000000">
                      <a:alpha val="43137"/>
                    </a:srgbClr>
                  </a:outerShdw>
                </a:effectLst>
              </a:rPr>
              <a:t>Brexit</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2625" t="5716" r="2625" b="5716"/>
          <a:stretch/>
        </p:blipFill>
        <p:spPr>
          <a:xfrm>
            <a:off x="4800984" y="1008119"/>
            <a:ext cx="4320480" cy="2573903"/>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555788"/>
            <a:ext cx="6025865" cy="4257591"/>
          </a:xfrm>
          <a:prstGeom prst="rect">
            <a:avLst/>
          </a:prstGeom>
        </p:spPr>
      </p:pic>
    </p:spTree>
    <p:extLst>
      <p:ext uri="{BB962C8B-B14F-4D97-AF65-F5344CB8AC3E}">
        <p14:creationId xmlns:p14="http://schemas.microsoft.com/office/powerpoint/2010/main" val="1066877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elga\Desktop\1\Brexit\EU-Referendum-Result.jpg"/>
          <p:cNvPicPr>
            <a:picLocks noChangeAspect="1" noChangeArrowheads="1"/>
          </p:cNvPicPr>
          <p:nvPr/>
        </p:nvPicPr>
        <p:blipFill>
          <a:blip r:embed="rId3" cstate="print"/>
          <a:srcRect/>
          <a:stretch>
            <a:fillRect/>
          </a:stretch>
        </p:blipFill>
        <p:spPr bwMode="auto">
          <a:xfrm>
            <a:off x="0" y="620689"/>
            <a:ext cx="9144000" cy="6447235"/>
          </a:xfrm>
          <a:prstGeom prst="rect">
            <a:avLst/>
          </a:prstGeom>
          <a:noFill/>
        </p:spPr>
      </p:pic>
      <p:pic>
        <p:nvPicPr>
          <p:cNvPr id="3077" name="Picture 21" descr="C:\Users\KerstinundMichael\Pictures\Logos\KopfEIZNeu_bearbeit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e 3"/>
          <p:cNvGraphicFramePr>
            <a:graphicFrameLocks noGrp="1"/>
          </p:cNvGraphicFramePr>
          <p:nvPr>
            <p:extLst/>
          </p:nvPr>
        </p:nvGraphicFramePr>
        <p:xfrm>
          <a:off x="1475656" y="2924944"/>
          <a:ext cx="6072336" cy="4193144"/>
        </p:xfrm>
        <a:graphic>
          <a:graphicData uri="http://schemas.openxmlformats.org/drawingml/2006/table">
            <a:tbl>
              <a:tblPr firstRow="1" bandRow="1">
                <a:tableStyleId>{5C22544A-7EE6-4342-B048-85BDC9FD1C3A}</a:tableStyleId>
              </a:tblPr>
              <a:tblGrid>
                <a:gridCol w="2024112">
                  <a:extLst>
                    <a:ext uri="{9D8B030D-6E8A-4147-A177-3AD203B41FA5}">
                      <a16:colId xmlns="" xmlns:a16="http://schemas.microsoft.com/office/drawing/2014/main" val="20000"/>
                    </a:ext>
                  </a:extLst>
                </a:gridCol>
                <a:gridCol w="2024112">
                  <a:extLst>
                    <a:ext uri="{9D8B030D-6E8A-4147-A177-3AD203B41FA5}">
                      <a16:colId xmlns="" xmlns:a16="http://schemas.microsoft.com/office/drawing/2014/main" val="20001"/>
                    </a:ext>
                  </a:extLst>
                </a:gridCol>
                <a:gridCol w="2024112">
                  <a:extLst>
                    <a:ext uri="{9D8B030D-6E8A-4147-A177-3AD203B41FA5}">
                      <a16:colId xmlns="" xmlns:a16="http://schemas.microsoft.com/office/drawing/2014/main" val="20002"/>
                    </a:ext>
                  </a:extLst>
                </a:gridCol>
              </a:tblGrid>
              <a:tr h="380912">
                <a:tc>
                  <a:txBody>
                    <a:bodyPr/>
                    <a:lstStyle/>
                    <a:p>
                      <a:r>
                        <a:rPr lang="de-DE" sz="1900" dirty="0"/>
                        <a:t>Ergebnisse</a:t>
                      </a:r>
                      <a:endParaRPr lang="en-GB" sz="1900" dirty="0"/>
                    </a:p>
                  </a:txBody>
                  <a:tcPr/>
                </a:tc>
                <a:tc gridSpan="2">
                  <a:txBody>
                    <a:bodyPr/>
                    <a:lstStyle/>
                    <a:p>
                      <a:endParaRPr lang="en-GB" sz="1900" dirty="0"/>
                    </a:p>
                  </a:txBody>
                  <a:tcPr/>
                </a:tc>
                <a:tc hMerge="1">
                  <a:txBody>
                    <a:bodyPr/>
                    <a:lstStyle/>
                    <a:p>
                      <a:endParaRPr lang="en-GB" dirty="0"/>
                    </a:p>
                  </a:txBody>
                  <a:tcPr/>
                </a:tc>
                <a:extLst>
                  <a:ext uri="{0D108BD9-81ED-4DB2-BD59-A6C34878D82A}">
                    <a16:rowId xmlns="" xmlns:a16="http://schemas.microsoft.com/office/drawing/2014/main" val="10000"/>
                  </a:ext>
                </a:extLst>
              </a:tr>
              <a:tr h="380912">
                <a:tc>
                  <a:txBody>
                    <a:bodyPr/>
                    <a:lstStyle/>
                    <a:p>
                      <a:endParaRPr lang="en-GB" sz="1900" dirty="0"/>
                    </a:p>
                  </a:txBody>
                  <a:tcPr/>
                </a:tc>
                <a:tc>
                  <a:txBody>
                    <a:bodyPr/>
                    <a:lstStyle/>
                    <a:p>
                      <a:r>
                        <a:rPr lang="de-DE" sz="1900" dirty="0"/>
                        <a:t>Stimmen</a:t>
                      </a:r>
                      <a:endParaRPr lang="en-GB" sz="1900" dirty="0"/>
                    </a:p>
                  </a:txBody>
                  <a:tcPr/>
                </a:tc>
                <a:tc>
                  <a:txBody>
                    <a:bodyPr/>
                    <a:lstStyle/>
                    <a:p>
                      <a:r>
                        <a:rPr lang="de-DE" sz="1900" dirty="0"/>
                        <a:t>%</a:t>
                      </a:r>
                      <a:endParaRPr lang="en-GB" sz="1900" dirty="0"/>
                    </a:p>
                  </a:txBody>
                  <a:tcPr/>
                </a:tc>
                <a:extLst>
                  <a:ext uri="{0D108BD9-81ED-4DB2-BD59-A6C34878D82A}">
                    <a16:rowId xmlns="" xmlns:a16="http://schemas.microsoft.com/office/drawing/2014/main" val="10001"/>
                  </a:ext>
                </a:extLst>
              </a:tr>
              <a:tr h="380912">
                <a:tc>
                  <a:txBody>
                    <a:bodyPr/>
                    <a:lstStyle/>
                    <a:p>
                      <a:r>
                        <a:rPr lang="de-DE" sz="1900" b="1" dirty="0"/>
                        <a:t>Leave</a:t>
                      </a:r>
                      <a:endParaRPr lang="en-GB" sz="1900" b="1" dirty="0"/>
                    </a:p>
                  </a:txBody>
                  <a:tcPr/>
                </a:tc>
                <a:tc>
                  <a:txBody>
                    <a:bodyPr/>
                    <a:lstStyle/>
                    <a:p>
                      <a:r>
                        <a:rPr lang="de-DE" sz="1900" b="1" dirty="0"/>
                        <a:t>17,410,742</a:t>
                      </a:r>
                      <a:endParaRPr lang="en-GB" sz="1900" b="1" dirty="0"/>
                    </a:p>
                  </a:txBody>
                  <a:tcPr/>
                </a:tc>
                <a:tc>
                  <a:txBody>
                    <a:bodyPr/>
                    <a:lstStyle/>
                    <a:p>
                      <a:r>
                        <a:rPr lang="de-DE" sz="1900" b="1" dirty="0"/>
                        <a:t>51.89%</a:t>
                      </a:r>
                      <a:endParaRPr lang="en-GB" sz="1900" b="1" dirty="0"/>
                    </a:p>
                  </a:txBody>
                  <a:tcPr/>
                </a:tc>
                <a:extLst>
                  <a:ext uri="{0D108BD9-81ED-4DB2-BD59-A6C34878D82A}">
                    <a16:rowId xmlns="" xmlns:a16="http://schemas.microsoft.com/office/drawing/2014/main" val="10002"/>
                  </a:ext>
                </a:extLst>
              </a:tr>
              <a:tr h="380912">
                <a:tc>
                  <a:txBody>
                    <a:bodyPr/>
                    <a:lstStyle/>
                    <a:p>
                      <a:r>
                        <a:rPr lang="de-DE" sz="1900" b="1" dirty="0"/>
                        <a:t>Remain</a:t>
                      </a:r>
                      <a:endParaRPr lang="en-GB" sz="1900" b="1" dirty="0"/>
                    </a:p>
                  </a:txBody>
                  <a:tcPr/>
                </a:tc>
                <a:tc>
                  <a:txBody>
                    <a:bodyPr/>
                    <a:lstStyle/>
                    <a:p>
                      <a:r>
                        <a:rPr lang="de-DE" sz="1900" dirty="0"/>
                        <a:t>16,141,241</a:t>
                      </a:r>
                      <a:endParaRPr lang="en-GB" sz="1900" dirty="0"/>
                    </a:p>
                  </a:txBody>
                  <a:tcPr/>
                </a:tc>
                <a:tc>
                  <a:txBody>
                    <a:bodyPr/>
                    <a:lstStyle/>
                    <a:p>
                      <a:r>
                        <a:rPr lang="de-DE" sz="1900" dirty="0"/>
                        <a:t>48.11%</a:t>
                      </a:r>
                      <a:endParaRPr lang="en-GB" sz="1900" dirty="0"/>
                    </a:p>
                  </a:txBody>
                  <a:tcPr/>
                </a:tc>
                <a:extLst>
                  <a:ext uri="{0D108BD9-81ED-4DB2-BD59-A6C34878D82A}">
                    <a16:rowId xmlns="" xmlns:a16="http://schemas.microsoft.com/office/drawing/2014/main" val="10003"/>
                  </a:ext>
                </a:extLst>
              </a:tr>
              <a:tr h="380912">
                <a:tc>
                  <a:txBody>
                    <a:bodyPr/>
                    <a:lstStyle/>
                    <a:p>
                      <a:r>
                        <a:rPr lang="de-DE" sz="1900" dirty="0"/>
                        <a:t>Gültige</a:t>
                      </a:r>
                      <a:r>
                        <a:rPr lang="de-DE" sz="1900" baseline="0" dirty="0"/>
                        <a:t> Stimmen</a:t>
                      </a:r>
                      <a:endParaRPr lang="en-GB" sz="1900" dirty="0"/>
                    </a:p>
                  </a:txBody>
                  <a:tcPr/>
                </a:tc>
                <a:tc>
                  <a:txBody>
                    <a:bodyPr/>
                    <a:lstStyle/>
                    <a:p>
                      <a:r>
                        <a:rPr lang="de-DE" sz="1900" dirty="0"/>
                        <a:t>33,551,983</a:t>
                      </a:r>
                      <a:endParaRPr lang="en-GB" sz="1900" dirty="0"/>
                    </a:p>
                  </a:txBody>
                  <a:tcPr/>
                </a:tc>
                <a:tc>
                  <a:txBody>
                    <a:bodyPr/>
                    <a:lstStyle/>
                    <a:p>
                      <a:r>
                        <a:rPr lang="de-DE" sz="1900" dirty="0"/>
                        <a:t>99.92%</a:t>
                      </a:r>
                      <a:endParaRPr lang="en-GB" sz="1900" dirty="0"/>
                    </a:p>
                  </a:txBody>
                  <a:tcPr/>
                </a:tc>
                <a:extLst>
                  <a:ext uri="{0D108BD9-81ED-4DB2-BD59-A6C34878D82A}">
                    <a16:rowId xmlns="" xmlns:a16="http://schemas.microsoft.com/office/drawing/2014/main" val="10004"/>
                  </a:ext>
                </a:extLst>
              </a:tr>
              <a:tr h="660400">
                <a:tc>
                  <a:txBody>
                    <a:bodyPr/>
                    <a:lstStyle/>
                    <a:p>
                      <a:r>
                        <a:rPr lang="de-DE" sz="1900" dirty="0"/>
                        <a:t>Ungültige oder leere Stimmzettel</a:t>
                      </a:r>
                      <a:endParaRPr lang="en-GB" sz="1900" dirty="0"/>
                    </a:p>
                  </a:txBody>
                  <a:tcPr/>
                </a:tc>
                <a:tc>
                  <a:txBody>
                    <a:bodyPr/>
                    <a:lstStyle/>
                    <a:p>
                      <a:r>
                        <a:rPr lang="de-DE" sz="1900" dirty="0"/>
                        <a:t>25,359</a:t>
                      </a:r>
                      <a:endParaRPr lang="en-GB" sz="1900" dirty="0"/>
                    </a:p>
                  </a:txBody>
                  <a:tcPr/>
                </a:tc>
                <a:tc>
                  <a:txBody>
                    <a:bodyPr/>
                    <a:lstStyle/>
                    <a:p>
                      <a:r>
                        <a:rPr lang="de-DE" sz="1900" dirty="0"/>
                        <a:t>0.08%</a:t>
                      </a:r>
                      <a:endParaRPr lang="en-GB" sz="1900" dirty="0"/>
                    </a:p>
                  </a:txBody>
                  <a:tcPr/>
                </a:tc>
                <a:extLst>
                  <a:ext uri="{0D108BD9-81ED-4DB2-BD59-A6C34878D82A}">
                    <a16:rowId xmlns="" xmlns:a16="http://schemas.microsoft.com/office/drawing/2014/main" val="10005"/>
                  </a:ext>
                </a:extLst>
              </a:tr>
              <a:tr h="660400">
                <a:tc>
                  <a:txBody>
                    <a:bodyPr/>
                    <a:lstStyle/>
                    <a:p>
                      <a:r>
                        <a:rPr lang="de-DE" sz="1900" b="1" dirty="0"/>
                        <a:t>Gesamtstimmen</a:t>
                      </a:r>
                      <a:endParaRPr lang="en-GB" sz="1900" b="1" dirty="0"/>
                    </a:p>
                  </a:txBody>
                  <a:tcPr/>
                </a:tc>
                <a:tc>
                  <a:txBody>
                    <a:bodyPr/>
                    <a:lstStyle/>
                    <a:p>
                      <a:r>
                        <a:rPr lang="de-DE" sz="1900" b="1" dirty="0"/>
                        <a:t>33,577,342</a:t>
                      </a:r>
                      <a:endParaRPr lang="en-GB" sz="1900" b="1" dirty="0"/>
                    </a:p>
                  </a:txBody>
                  <a:tcPr/>
                </a:tc>
                <a:tc>
                  <a:txBody>
                    <a:bodyPr/>
                    <a:lstStyle/>
                    <a:p>
                      <a:r>
                        <a:rPr lang="de-DE" sz="1900" b="1" dirty="0"/>
                        <a:t>100.00%</a:t>
                      </a:r>
                      <a:endParaRPr lang="en-GB" sz="1900" b="1" dirty="0"/>
                    </a:p>
                  </a:txBody>
                  <a:tcPr/>
                </a:tc>
                <a:extLst>
                  <a:ext uri="{0D108BD9-81ED-4DB2-BD59-A6C34878D82A}">
                    <a16:rowId xmlns="" xmlns:a16="http://schemas.microsoft.com/office/drawing/2014/main" val="10006"/>
                  </a:ext>
                </a:extLst>
              </a:tr>
              <a:tr h="657464">
                <a:tc>
                  <a:txBody>
                    <a:bodyPr/>
                    <a:lstStyle/>
                    <a:p>
                      <a:r>
                        <a:rPr lang="de-DE" sz="1900" dirty="0"/>
                        <a:t>Wahlbeteiligung</a:t>
                      </a:r>
                      <a:endParaRPr lang="en-GB" sz="1900" dirty="0"/>
                    </a:p>
                  </a:txBody>
                  <a:tcPr/>
                </a:tc>
                <a:tc>
                  <a:txBody>
                    <a:bodyPr/>
                    <a:lstStyle/>
                    <a:p>
                      <a:r>
                        <a:rPr lang="de-DE" sz="1900" dirty="0"/>
                        <a:t>46,500,001</a:t>
                      </a:r>
                      <a:endParaRPr lang="en-GB" sz="1900" dirty="0"/>
                    </a:p>
                  </a:txBody>
                  <a:tcPr/>
                </a:tc>
                <a:tc>
                  <a:txBody>
                    <a:bodyPr/>
                    <a:lstStyle/>
                    <a:p>
                      <a:r>
                        <a:rPr lang="de-DE" sz="1900" dirty="0"/>
                        <a:t>72.21%</a:t>
                      </a:r>
                      <a:endParaRPr lang="en-GB" sz="1900" dirty="0"/>
                    </a:p>
                  </a:txBody>
                  <a:tcPr/>
                </a:tc>
                <a:extLst>
                  <a:ext uri="{0D108BD9-81ED-4DB2-BD59-A6C34878D82A}">
                    <a16:rowId xmlns="" xmlns:a16="http://schemas.microsoft.com/office/drawing/2014/main" val="10007"/>
                  </a:ext>
                </a:extLst>
              </a:tr>
            </a:tbl>
          </a:graphicData>
        </a:graphic>
      </p:graphicFrame>
      <p:graphicFrame>
        <p:nvGraphicFramePr>
          <p:cNvPr id="10" name="Tabelle 9"/>
          <p:cNvGraphicFramePr>
            <a:graphicFrameLocks noGrp="1"/>
          </p:cNvGraphicFramePr>
          <p:nvPr/>
        </p:nvGraphicFramePr>
        <p:xfrm>
          <a:off x="1619672" y="764704"/>
          <a:ext cx="6864424" cy="670560"/>
        </p:xfrm>
        <a:graphic>
          <a:graphicData uri="http://schemas.openxmlformats.org/drawingml/2006/table">
            <a:tbl>
              <a:tblPr firstRow="1" bandRow="1">
                <a:tableStyleId>{5C22544A-7EE6-4342-B048-85BDC9FD1C3A}</a:tableStyleId>
              </a:tblPr>
              <a:tblGrid>
                <a:gridCol w="6864424">
                  <a:extLst>
                    <a:ext uri="{9D8B030D-6E8A-4147-A177-3AD203B41FA5}">
                      <a16:colId xmlns="" xmlns:a16="http://schemas.microsoft.com/office/drawing/2014/main" val="20000"/>
                    </a:ext>
                  </a:extLst>
                </a:gridCol>
              </a:tblGrid>
              <a:tr h="375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900" b="1" dirty="0">
                          <a:solidFill>
                            <a:srgbClr val="002060"/>
                          </a:solidFill>
                        </a:rPr>
                        <a:t>United Kingdom European Union membership referendum</a:t>
                      </a:r>
                    </a:p>
                  </a:txBody>
                  <a:tcPr/>
                </a:tc>
                <a:extLst>
                  <a:ext uri="{0D108BD9-81ED-4DB2-BD59-A6C34878D82A}">
                    <a16:rowId xmlns="" xmlns:a16="http://schemas.microsoft.com/office/drawing/2014/main" val="10000"/>
                  </a:ext>
                </a:extLst>
              </a:tr>
            </a:tbl>
          </a:graphicData>
        </a:graphic>
      </p:graphicFrame>
      <p:sp>
        <p:nvSpPr>
          <p:cNvPr id="3" name="Textfeld 2"/>
          <p:cNvSpPr txBox="1"/>
          <p:nvPr/>
        </p:nvSpPr>
        <p:spPr>
          <a:xfrm>
            <a:off x="3635896" y="2924945"/>
            <a:ext cx="3600400" cy="369332"/>
          </a:xfrm>
          <a:prstGeom prst="rect">
            <a:avLst/>
          </a:prstGeom>
          <a:noFill/>
          <a:ln w="25400">
            <a:noFill/>
          </a:ln>
        </p:spPr>
        <p:txBody>
          <a:bodyPr wrap="square" rtlCol="0">
            <a:spAutoFit/>
          </a:bodyPr>
          <a:lstStyle/>
          <a:p>
            <a:pPr algn="ctr"/>
            <a:r>
              <a:rPr lang="en-GB" b="1" i="1" dirty="0">
                <a:effectLst>
                  <a:outerShdw blurRad="38100" dist="38100" dir="2700000" algn="tl">
                    <a:srgbClr val="000000">
                      <a:alpha val="43137"/>
                    </a:srgbClr>
                  </a:outerShdw>
                </a:effectLst>
              </a:rPr>
              <a:t>Abstimmung vom 23. Juni 2016</a:t>
            </a:r>
          </a:p>
        </p:txBody>
      </p:sp>
    </p:spTree>
    <p:extLst>
      <p:ext uri="{BB962C8B-B14F-4D97-AF65-F5344CB8AC3E}">
        <p14:creationId xmlns:p14="http://schemas.microsoft.com/office/powerpoint/2010/main" val="540869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899592" y="1988841"/>
            <a:ext cx="6408712" cy="1477328"/>
          </a:xfrm>
          <a:prstGeom prst="rect">
            <a:avLst/>
          </a:prstGeom>
          <a:noFill/>
        </p:spPr>
        <p:txBody>
          <a:bodyPr wrap="square" rtlCol="0">
            <a:spAutoFit/>
          </a:bodyPr>
          <a:lstStyle/>
          <a:p>
            <a:endParaRPr lang="de-DE" dirty="0"/>
          </a:p>
          <a:p>
            <a:endParaRPr lang="de-DE" dirty="0"/>
          </a:p>
          <a:p>
            <a:endParaRPr lang="de-DE" dirty="0"/>
          </a:p>
          <a:p>
            <a:endParaRPr lang="de-DE" dirty="0"/>
          </a:p>
          <a:p>
            <a:endParaRPr lang="en-GB" dirty="0"/>
          </a:p>
        </p:txBody>
      </p:sp>
      <p:pic>
        <p:nvPicPr>
          <p:cNvPr id="2050" name="Picture 2" descr="File:United Kingdom EU referendum 2016 area results.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30" y="1052737"/>
            <a:ext cx="3857625" cy="570547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5" cstate="print"/>
          <a:stretch>
            <a:fillRect/>
          </a:stretch>
        </p:blipFill>
        <p:spPr>
          <a:xfrm>
            <a:off x="4276954" y="1753808"/>
            <a:ext cx="4867049" cy="5068167"/>
          </a:xfrm>
          <a:prstGeom prst="rect">
            <a:avLst/>
          </a:prstGeom>
        </p:spPr>
      </p:pic>
      <p:sp>
        <p:nvSpPr>
          <p:cNvPr id="6" name="Text Box 7"/>
          <p:cNvSpPr txBox="1">
            <a:spLocks noChangeArrowheads="1"/>
          </p:cNvSpPr>
          <p:nvPr/>
        </p:nvSpPr>
        <p:spPr bwMode="auto">
          <a:xfrm>
            <a:off x="2338710" y="818811"/>
            <a:ext cx="6481763"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spcBef>
                <a:spcPct val="50000"/>
              </a:spcBef>
              <a:defRPr/>
            </a:pPr>
            <a:r>
              <a:rPr lang="de-DE" sz="4000" b="1" dirty="0">
                <a:solidFill>
                  <a:srgbClr val="003399"/>
                </a:solidFill>
                <a:effectLst>
                  <a:outerShdw blurRad="38100" dist="38100" dir="2700000" algn="tl">
                    <a:srgbClr val="C0C0C0"/>
                  </a:outerShdw>
                </a:effectLst>
                <a:latin typeface="Arial" charset="0"/>
              </a:rPr>
              <a:t>Brexit Referendum</a:t>
            </a:r>
          </a:p>
        </p:txBody>
      </p:sp>
    </p:spTree>
    <p:extLst>
      <p:ext uri="{BB962C8B-B14F-4D97-AF65-F5344CB8AC3E}">
        <p14:creationId xmlns:p14="http://schemas.microsoft.com/office/powerpoint/2010/main" val="4246357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2663788" y="1149350"/>
            <a:ext cx="3816424" cy="861774"/>
          </a:xfrm>
          <a:prstGeom prst="rect">
            <a:avLst/>
          </a:prstGeom>
          <a:noFill/>
        </p:spPr>
        <p:txBody>
          <a:bodyPr wrap="square" rtlCol="0">
            <a:spAutoFit/>
          </a:bodyPr>
          <a:lstStyle/>
          <a:p>
            <a:r>
              <a:rPr lang="de-DE" sz="3200" b="1" dirty="0">
                <a:solidFill>
                  <a:srgbClr val="002060"/>
                </a:solidFill>
                <a:effectLst>
                  <a:outerShdw blurRad="38100" dist="38100" dir="2700000" algn="tl">
                    <a:srgbClr val="000000">
                      <a:alpha val="43137"/>
                    </a:srgbClr>
                  </a:outerShdw>
                </a:effectLst>
              </a:rPr>
              <a:t>Austrittsverfahren</a:t>
            </a:r>
          </a:p>
          <a:p>
            <a:endParaRPr lang="en-GB" dirty="0"/>
          </a:p>
        </p:txBody>
      </p:sp>
      <p:pic>
        <p:nvPicPr>
          <p:cNvPr id="1026" name="Picture 2" descr="C:\Users\Helga\Desktop\1\Brexit\Withdrawal Process\1 Step.png"/>
          <p:cNvPicPr>
            <a:picLocks noChangeAspect="1" noChangeArrowheads="1"/>
          </p:cNvPicPr>
          <p:nvPr/>
        </p:nvPicPr>
        <p:blipFill>
          <a:blip r:embed="rId4" cstate="print"/>
          <a:srcRect/>
          <a:stretch>
            <a:fillRect/>
          </a:stretch>
        </p:blipFill>
        <p:spPr bwMode="auto">
          <a:xfrm>
            <a:off x="1" y="4365104"/>
            <a:ext cx="1238539" cy="792088"/>
          </a:xfrm>
          <a:prstGeom prst="rect">
            <a:avLst/>
          </a:prstGeom>
          <a:noFill/>
        </p:spPr>
      </p:pic>
      <p:pic>
        <p:nvPicPr>
          <p:cNvPr id="1027" name="Picture 3" descr="C:\Users\Helga\Desktop\1\Brexit\Withdrawal Process\2 Step.png"/>
          <p:cNvPicPr>
            <a:picLocks noChangeAspect="1" noChangeArrowheads="1"/>
          </p:cNvPicPr>
          <p:nvPr/>
        </p:nvPicPr>
        <p:blipFill>
          <a:blip r:embed="rId5" cstate="print"/>
          <a:srcRect/>
          <a:stretch>
            <a:fillRect/>
          </a:stretch>
        </p:blipFill>
        <p:spPr bwMode="auto">
          <a:xfrm>
            <a:off x="836219" y="5544963"/>
            <a:ext cx="1619104" cy="494727"/>
          </a:xfrm>
          <a:prstGeom prst="rect">
            <a:avLst/>
          </a:prstGeom>
          <a:noFill/>
        </p:spPr>
      </p:pic>
      <p:pic>
        <p:nvPicPr>
          <p:cNvPr id="1028" name="Picture 4" descr="C:\Users\Helga\Desktop\1\Brexit\Withdrawal Process\3 Step.png"/>
          <p:cNvPicPr>
            <a:picLocks noChangeAspect="1" noChangeArrowheads="1"/>
          </p:cNvPicPr>
          <p:nvPr/>
        </p:nvPicPr>
        <p:blipFill>
          <a:blip r:embed="rId6" cstate="print"/>
          <a:srcRect/>
          <a:stretch>
            <a:fillRect/>
          </a:stretch>
        </p:blipFill>
        <p:spPr bwMode="auto">
          <a:xfrm>
            <a:off x="2330107" y="4805066"/>
            <a:ext cx="1560191" cy="489107"/>
          </a:xfrm>
          <a:prstGeom prst="rect">
            <a:avLst/>
          </a:prstGeom>
          <a:noFill/>
        </p:spPr>
      </p:pic>
      <p:pic>
        <p:nvPicPr>
          <p:cNvPr id="1029" name="Picture 5" descr="C:\Users\Helga\Desktop\1\Brexit\Withdrawal Process\4 Step.png"/>
          <p:cNvPicPr>
            <a:picLocks noChangeAspect="1" noChangeArrowheads="1"/>
          </p:cNvPicPr>
          <p:nvPr/>
        </p:nvPicPr>
        <p:blipFill>
          <a:blip r:embed="rId7" cstate="print"/>
          <a:srcRect/>
          <a:stretch>
            <a:fillRect/>
          </a:stretch>
        </p:blipFill>
        <p:spPr bwMode="auto">
          <a:xfrm>
            <a:off x="4025231" y="5916851"/>
            <a:ext cx="1092324" cy="842989"/>
          </a:xfrm>
          <a:prstGeom prst="rect">
            <a:avLst/>
          </a:prstGeom>
          <a:noFill/>
        </p:spPr>
      </p:pic>
      <p:pic>
        <p:nvPicPr>
          <p:cNvPr id="1030" name="Picture 6" descr="C:\Users\Helga\Desktop\1\Brexit\Withdrawal Process\5 Step.png"/>
          <p:cNvPicPr>
            <a:picLocks noChangeAspect="1" noChangeArrowheads="1"/>
          </p:cNvPicPr>
          <p:nvPr/>
        </p:nvPicPr>
        <p:blipFill>
          <a:blip r:embed="rId8" cstate="print"/>
          <a:srcRect/>
          <a:stretch>
            <a:fillRect/>
          </a:stretch>
        </p:blipFill>
        <p:spPr bwMode="auto">
          <a:xfrm>
            <a:off x="6060386" y="6143814"/>
            <a:ext cx="1409651" cy="389063"/>
          </a:xfrm>
          <a:prstGeom prst="rect">
            <a:avLst/>
          </a:prstGeom>
          <a:noFill/>
        </p:spPr>
      </p:pic>
      <p:pic>
        <p:nvPicPr>
          <p:cNvPr id="1031" name="Picture 7" descr="C:\Users\Helga\Desktop\1\Brexit\Withdrawal Process\6 Step.png"/>
          <p:cNvPicPr>
            <a:picLocks noChangeAspect="1" noChangeArrowheads="1"/>
          </p:cNvPicPr>
          <p:nvPr/>
        </p:nvPicPr>
        <p:blipFill>
          <a:blip r:embed="rId9" cstate="print"/>
          <a:srcRect/>
          <a:stretch>
            <a:fillRect/>
          </a:stretch>
        </p:blipFill>
        <p:spPr bwMode="auto">
          <a:xfrm>
            <a:off x="7031353" y="4286065"/>
            <a:ext cx="1799853" cy="728345"/>
          </a:xfrm>
          <a:prstGeom prst="rect">
            <a:avLst/>
          </a:prstGeom>
          <a:noFill/>
        </p:spPr>
      </p:pic>
      <p:sp>
        <p:nvSpPr>
          <p:cNvPr id="15" name="Ellipse 14"/>
          <p:cNvSpPr/>
          <p:nvPr/>
        </p:nvSpPr>
        <p:spPr>
          <a:xfrm>
            <a:off x="320268" y="2035461"/>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1</a:t>
            </a:r>
          </a:p>
        </p:txBody>
      </p:sp>
      <p:sp>
        <p:nvSpPr>
          <p:cNvPr id="16" name="Ellipse 15"/>
          <p:cNvSpPr/>
          <p:nvPr/>
        </p:nvSpPr>
        <p:spPr>
          <a:xfrm>
            <a:off x="1515519" y="2037656"/>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2</a:t>
            </a:r>
          </a:p>
        </p:txBody>
      </p:sp>
      <p:sp>
        <p:nvSpPr>
          <p:cNvPr id="17" name="Ellipse 16"/>
          <p:cNvSpPr/>
          <p:nvPr/>
        </p:nvSpPr>
        <p:spPr>
          <a:xfrm>
            <a:off x="2854784" y="2041981"/>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3</a:t>
            </a:r>
          </a:p>
        </p:txBody>
      </p:sp>
      <p:sp>
        <p:nvSpPr>
          <p:cNvPr id="18" name="Ellipse 17"/>
          <p:cNvSpPr/>
          <p:nvPr/>
        </p:nvSpPr>
        <p:spPr>
          <a:xfrm>
            <a:off x="4439475" y="2045896"/>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4</a:t>
            </a:r>
          </a:p>
        </p:txBody>
      </p:sp>
      <p:sp>
        <p:nvSpPr>
          <p:cNvPr id="19" name="Ellipse 18"/>
          <p:cNvSpPr/>
          <p:nvPr/>
        </p:nvSpPr>
        <p:spPr>
          <a:xfrm>
            <a:off x="5916569" y="2082883"/>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5</a:t>
            </a:r>
          </a:p>
        </p:txBody>
      </p:sp>
      <p:sp>
        <p:nvSpPr>
          <p:cNvPr id="20" name="Ellipse 19"/>
          <p:cNvSpPr/>
          <p:nvPr/>
        </p:nvSpPr>
        <p:spPr>
          <a:xfrm>
            <a:off x="7199784" y="2100984"/>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6</a:t>
            </a:r>
          </a:p>
        </p:txBody>
      </p:sp>
      <p:sp>
        <p:nvSpPr>
          <p:cNvPr id="21" name="Ellipse 20"/>
          <p:cNvSpPr/>
          <p:nvPr/>
        </p:nvSpPr>
        <p:spPr>
          <a:xfrm>
            <a:off x="8414664" y="2100984"/>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7</a:t>
            </a:r>
          </a:p>
        </p:txBody>
      </p:sp>
      <p:sp>
        <p:nvSpPr>
          <p:cNvPr id="22" name="Ellipse 21"/>
          <p:cNvSpPr/>
          <p:nvPr/>
        </p:nvSpPr>
        <p:spPr>
          <a:xfrm>
            <a:off x="7628412" y="6114787"/>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Calibri" pitchFamily="34" charset="0"/>
                <a:cs typeface="Calibri" pitchFamily="34" charset="0"/>
              </a:rPr>
              <a:t>8</a:t>
            </a:r>
          </a:p>
        </p:txBody>
      </p:sp>
      <p:sp>
        <p:nvSpPr>
          <p:cNvPr id="23" name="Textfeld 22"/>
          <p:cNvSpPr txBox="1"/>
          <p:nvPr/>
        </p:nvSpPr>
        <p:spPr>
          <a:xfrm>
            <a:off x="35499" y="2441648"/>
            <a:ext cx="1080119" cy="1954381"/>
          </a:xfrm>
          <a:prstGeom prst="rect">
            <a:avLst/>
          </a:prstGeom>
          <a:noFill/>
        </p:spPr>
        <p:txBody>
          <a:bodyPr wrap="square" rtlCol="0">
            <a:spAutoFit/>
          </a:bodyPr>
          <a:lstStyle/>
          <a:p>
            <a:r>
              <a:rPr lang="de-DE" sz="1100" dirty="0"/>
              <a:t>Der Mitgliedstaat entscheidet, dass er die EU verlassen will. Er informiert den Europäischen Rat über seine Absichten.</a:t>
            </a:r>
          </a:p>
        </p:txBody>
      </p:sp>
      <p:sp>
        <p:nvSpPr>
          <p:cNvPr id="24" name="Textfeld 23"/>
          <p:cNvSpPr txBox="1"/>
          <p:nvPr/>
        </p:nvSpPr>
        <p:spPr>
          <a:xfrm>
            <a:off x="1268267" y="2408330"/>
            <a:ext cx="1187056" cy="3139321"/>
          </a:xfrm>
          <a:prstGeom prst="rect">
            <a:avLst/>
          </a:prstGeom>
          <a:noFill/>
        </p:spPr>
        <p:txBody>
          <a:bodyPr wrap="square" rtlCol="0">
            <a:spAutoFit/>
          </a:bodyPr>
          <a:lstStyle/>
          <a:p>
            <a:r>
              <a:rPr lang="de-DE" sz="1100" dirty="0"/>
              <a:t>Der Europäische Rat - der sich aus den Staatschefs der EU-Mitgliedstaaten zusammensetzt - wird unter sich entscheiden, welche Art von Abkommen er anbieten will. Der Mitgliedsstaat ist nicht an den Diskussionen beteiligt. </a:t>
            </a:r>
          </a:p>
        </p:txBody>
      </p:sp>
      <p:sp>
        <p:nvSpPr>
          <p:cNvPr id="25" name="Textfeld 24"/>
          <p:cNvSpPr txBox="1"/>
          <p:nvPr/>
        </p:nvSpPr>
        <p:spPr>
          <a:xfrm>
            <a:off x="2498133" y="2509244"/>
            <a:ext cx="1224136" cy="2292935"/>
          </a:xfrm>
          <a:prstGeom prst="rect">
            <a:avLst/>
          </a:prstGeom>
          <a:noFill/>
        </p:spPr>
        <p:txBody>
          <a:bodyPr wrap="square" rtlCol="0">
            <a:spAutoFit/>
          </a:bodyPr>
          <a:lstStyle/>
          <a:p>
            <a:r>
              <a:rPr lang="de-DE" sz="1100" dirty="0"/>
              <a:t>Der Mitgliedstaat verhandelt mit der Europäischen Kommission - dem Exekutivorgan der EU - über die Einzelheiten des Abkommens. 218(3) TFEU</a:t>
            </a:r>
          </a:p>
        </p:txBody>
      </p:sp>
      <p:sp>
        <p:nvSpPr>
          <p:cNvPr id="26" name="Textfeld 25"/>
          <p:cNvSpPr txBox="1"/>
          <p:nvPr/>
        </p:nvSpPr>
        <p:spPr>
          <a:xfrm>
            <a:off x="3851920" y="2492900"/>
            <a:ext cx="1872208" cy="3477875"/>
          </a:xfrm>
          <a:prstGeom prst="rect">
            <a:avLst/>
          </a:prstGeom>
          <a:noFill/>
        </p:spPr>
        <p:txBody>
          <a:bodyPr wrap="square" rtlCol="0">
            <a:spAutoFit/>
          </a:bodyPr>
          <a:lstStyle/>
          <a:p>
            <a:r>
              <a:rPr lang="de-DE" sz="1100" b="1" dirty="0"/>
              <a:t>Der Europäische Rat schließt das Abkommen mit Zustimmung des Europäischen Parlaments - einer direkt gewählten Institution der EU - mit qualifizierter Mehrheit ab. Der Rat der EU würde mit einer verstärkten Mehrheit gemäß Artikel 238 Absatz 3 Buchstabe b AEUV (20 von 27 Mitgliedstaaten) das Ausstiegsabkommen annehmen, nachdem er die Zustimmung des Europäischen Parlaments mit einfacher Mehrheit erhalten hat.</a:t>
            </a:r>
          </a:p>
        </p:txBody>
      </p:sp>
      <p:sp>
        <p:nvSpPr>
          <p:cNvPr id="27" name="Textfeld 26"/>
          <p:cNvSpPr txBox="1"/>
          <p:nvPr/>
        </p:nvSpPr>
        <p:spPr>
          <a:xfrm>
            <a:off x="5568562" y="2509244"/>
            <a:ext cx="1271692" cy="3477875"/>
          </a:xfrm>
          <a:prstGeom prst="rect">
            <a:avLst/>
          </a:prstGeom>
          <a:noFill/>
        </p:spPr>
        <p:txBody>
          <a:bodyPr wrap="square" rtlCol="0">
            <a:spAutoFit/>
          </a:bodyPr>
          <a:lstStyle/>
          <a:p>
            <a:r>
              <a:rPr lang="de-DE" sz="1100" dirty="0"/>
              <a:t>Es gibt eine Frist von zwei Jahren, um eine Einigung zu erzielen, wobei der Europäische Rat eine Verlängerung beschließen kann. Der Ausstieg nach Ablauf der Frist tritt in Kraft. Der Verhandlungszeitraum kann verlängert werden, wenn alle Mitgliedstaaten (27) zustimmen.</a:t>
            </a:r>
          </a:p>
        </p:txBody>
      </p:sp>
      <p:sp>
        <p:nvSpPr>
          <p:cNvPr id="28" name="Textfeld 27"/>
          <p:cNvSpPr txBox="1"/>
          <p:nvPr/>
        </p:nvSpPr>
        <p:spPr>
          <a:xfrm>
            <a:off x="8063884" y="2636913"/>
            <a:ext cx="1080119" cy="1785104"/>
          </a:xfrm>
          <a:prstGeom prst="rect">
            <a:avLst/>
          </a:prstGeom>
          <a:noFill/>
        </p:spPr>
        <p:txBody>
          <a:bodyPr wrap="square" rtlCol="0">
            <a:spAutoFit/>
          </a:bodyPr>
          <a:lstStyle/>
          <a:p>
            <a:r>
              <a:rPr lang="de-DE" sz="1100" dirty="0"/>
              <a:t>Wenn der Mitgliedstaat später wieder beitreten will, muss er den Prozess von Grund auf neu beginnen. Artikel 49 EUV</a:t>
            </a:r>
          </a:p>
        </p:txBody>
      </p:sp>
      <p:sp>
        <p:nvSpPr>
          <p:cNvPr id="29" name="Textfeld 28"/>
          <p:cNvSpPr txBox="1"/>
          <p:nvPr/>
        </p:nvSpPr>
        <p:spPr>
          <a:xfrm>
            <a:off x="6876259" y="2636913"/>
            <a:ext cx="1187625" cy="1446550"/>
          </a:xfrm>
          <a:prstGeom prst="rect">
            <a:avLst/>
          </a:prstGeom>
          <a:noFill/>
        </p:spPr>
        <p:txBody>
          <a:bodyPr wrap="square" rtlCol="0">
            <a:spAutoFit/>
          </a:bodyPr>
          <a:lstStyle/>
          <a:p>
            <a:r>
              <a:rPr lang="de-DE" sz="1100" dirty="0"/>
              <a:t>Ratifizierung der Vertragsänderungen durch die übrigen Mitgliedstaaten. Artikel 48 und 52 EUV</a:t>
            </a:r>
          </a:p>
        </p:txBody>
      </p:sp>
      <p:cxnSp>
        <p:nvCxnSpPr>
          <p:cNvPr id="31" name="Gerade Verbindung 30"/>
          <p:cNvCxnSpPr/>
          <p:nvPr/>
        </p:nvCxnSpPr>
        <p:spPr>
          <a:xfrm>
            <a:off x="6804248" y="2204864"/>
            <a:ext cx="0" cy="2952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7490588" y="1700293"/>
            <a:ext cx="1656184" cy="369332"/>
          </a:xfrm>
          <a:prstGeom prst="rect">
            <a:avLst/>
          </a:prstGeom>
          <a:noFill/>
        </p:spPr>
        <p:txBody>
          <a:bodyPr wrap="square" rtlCol="0">
            <a:spAutoFit/>
          </a:bodyPr>
          <a:lstStyle/>
          <a:p>
            <a:r>
              <a:rPr lang="de-DE" dirty="0"/>
              <a:t>Optional</a:t>
            </a:r>
          </a:p>
        </p:txBody>
      </p:sp>
    </p:spTree>
    <p:extLst>
      <p:ext uri="{BB962C8B-B14F-4D97-AF65-F5344CB8AC3E}">
        <p14:creationId xmlns:p14="http://schemas.microsoft.com/office/powerpoint/2010/main" val="3844165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915817" y="1103643"/>
            <a:ext cx="3623108" cy="523220"/>
          </a:xfrm>
          <a:prstGeom prst="rect">
            <a:avLst/>
          </a:prstGeom>
          <a:noFill/>
        </p:spPr>
        <p:txBody>
          <a:bodyPr wrap="none" rtlCol="0">
            <a:spAutoFit/>
          </a:bodyPr>
          <a:lstStyle/>
          <a:p>
            <a:r>
              <a:rPr lang="de-DE" sz="2800" dirty="0">
                <a:effectLst>
                  <a:outerShdw blurRad="38100" dist="38100" dir="2700000" algn="tl">
                    <a:srgbClr val="000000">
                      <a:alpha val="43137"/>
                    </a:srgbClr>
                  </a:outerShdw>
                </a:effectLst>
              </a:rPr>
              <a:t>Zentrale Streitpunkte </a:t>
            </a:r>
            <a:endParaRPr lang="en-GB" sz="2800" dirty="0">
              <a:effectLst>
                <a:outerShdw blurRad="38100" dist="38100" dir="2700000" algn="tl">
                  <a:srgbClr val="000000">
                    <a:alpha val="43137"/>
                  </a:srgbClr>
                </a:outerShdw>
              </a:effectLst>
            </a:endParaRPr>
          </a:p>
        </p:txBody>
      </p:sp>
      <p:sp>
        <p:nvSpPr>
          <p:cNvPr id="4" name="Textfeld 3"/>
          <p:cNvSpPr txBox="1"/>
          <p:nvPr/>
        </p:nvSpPr>
        <p:spPr>
          <a:xfrm>
            <a:off x="349591" y="4465227"/>
            <a:ext cx="4411052" cy="646331"/>
          </a:xfrm>
          <a:prstGeom prst="rect">
            <a:avLst/>
          </a:prstGeom>
          <a:noFill/>
        </p:spPr>
        <p:txBody>
          <a:bodyPr wrap="square" rtlCol="0">
            <a:spAutoFit/>
          </a:bodyPr>
          <a:lstStyle/>
          <a:p>
            <a:r>
              <a:rPr lang="de-DE" dirty="0"/>
              <a:t>Status von EU-Bürgern in GB und Bürgern GBs in der EU</a:t>
            </a:r>
            <a:endParaRPr lang="en-GB" dirty="0"/>
          </a:p>
        </p:txBody>
      </p:sp>
      <p:sp>
        <p:nvSpPr>
          <p:cNvPr id="5" name="Textfeld 4"/>
          <p:cNvSpPr txBox="1"/>
          <p:nvPr/>
        </p:nvSpPr>
        <p:spPr>
          <a:xfrm>
            <a:off x="4211963" y="4375549"/>
            <a:ext cx="4249881" cy="369332"/>
          </a:xfrm>
          <a:prstGeom prst="rect">
            <a:avLst/>
          </a:prstGeom>
          <a:noFill/>
        </p:spPr>
        <p:txBody>
          <a:bodyPr wrap="none" rtlCol="0">
            <a:spAutoFit/>
          </a:bodyPr>
          <a:lstStyle/>
          <a:p>
            <a:r>
              <a:rPr lang="de-DE" dirty="0"/>
              <a:t>Ausgestaltung zukünftiger Beziehungen</a:t>
            </a:r>
            <a:endParaRPr lang="en-GB" dirty="0"/>
          </a:p>
        </p:txBody>
      </p:sp>
      <p:sp>
        <p:nvSpPr>
          <p:cNvPr id="6" name="Textfeld 5"/>
          <p:cNvSpPr txBox="1"/>
          <p:nvPr/>
        </p:nvSpPr>
        <p:spPr>
          <a:xfrm>
            <a:off x="740195" y="6189335"/>
            <a:ext cx="3967753" cy="369332"/>
          </a:xfrm>
          <a:prstGeom prst="rect">
            <a:avLst/>
          </a:prstGeom>
          <a:noFill/>
        </p:spPr>
        <p:txBody>
          <a:bodyPr wrap="none" rtlCol="0">
            <a:spAutoFit/>
          </a:bodyPr>
          <a:lstStyle/>
          <a:p>
            <a:r>
              <a:rPr lang="de-DE" dirty="0"/>
              <a:t>Finanzdienstleistungen/Finanzwesen</a:t>
            </a:r>
            <a:endParaRPr lang="en-GB" dirty="0"/>
          </a:p>
        </p:txBody>
      </p:sp>
      <p:sp>
        <p:nvSpPr>
          <p:cNvPr id="7" name="Textfeld 6"/>
          <p:cNvSpPr txBox="1"/>
          <p:nvPr/>
        </p:nvSpPr>
        <p:spPr>
          <a:xfrm>
            <a:off x="4999242" y="5800877"/>
            <a:ext cx="3493264" cy="369332"/>
          </a:xfrm>
          <a:prstGeom prst="rect">
            <a:avLst/>
          </a:prstGeom>
          <a:noFill/>
        </p:spPr>
        <p:txBody>
          <a:bodyPr wrap="none" rtlCol="0">
            <a:spAutoFit/>
          </a:bodyPr>
          <a:lstStyle/>
          <a:p>
            <a:r>
              <a:rPr lang="de-DE"/>
              <a:t>Zukünftige Handelsbeziehungen</a:t>
            </a: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234" y="1639402"/>
            <a:ext cx="3842691" cy="2162745"/>
          </a:xfrm>
          <a:prstGeom prst="rect">
            <a:avLst/>
          </a:prstGeom>
        </p:spPr>
      </p:pic>
      <p:sp>
        <p:nvSpPr>
          <p:cNvPr id="10" name="Textfeld 9"/>
          <p:cNvSpPr txBox="1"/>
          <p:nvPr/>
        </p:nvSpPr>
        <p:spPr>
          <a:xfrm>
            <a:off x="740193" y="5440038"/>
            <a:ext cx="3167035" cy="369332"/>
          </a:xfrm>
          <a:prstGeom prst="rect">
            <a:avLst/>
          </a:prstGeom>
          <a:noFill/>
        </p:spPr>
        <p:txBody>
          <a:bodyPr wrap="square" rtlCol="0">
            <a:spAutoFit/>
          </a:bodyPr>
          <a:lstStyle/>
          <a:p>
            <a:r>
              <a:rPr lang="de-DE" dirty="0"/>
              <a:t>Finanzielle Verpflichtungen</a:t>
            </a:r>
            <a:endParaRPr lang="en-GB" dirty="0"/>
          </a:p>
        </p:txBody>
      </p:sp>
      <p:sp>
        <p:nvSpPr>
          <p:cNvPr id="11" name="Textfeld 10"/>
          <p:cNvSpPr txBox="1"/>
          <p:nvPr/>
        </p:nvSpPr>
        <p:spPr>
          <a:xfrm>
            <a:off x="4633171" y="5070705"/>
            <a:ext cx="2762295" cy="369332"/>
          </a:xfrm>
          <a:prstGeom prst="rect">
            <a:avLst/>
          </a:prstGeom>
          <a:noFill/>
        </p:spPr>
        <p:txBody>
          <a:bodyPr wrap="none" rtlCol="0">
            <a:spAutoFit/>
          </a:bodyPr>
          <a:lstStyle/>
          <a:p>
            <a:r>
              <a:rPr lang="de-DE" dirty="0"/>
              <a:t>Irisch-nordirische Grenze</a:t>
            </a:r>
            <a:endParaRPr lang="en-GB" dirty="0"/>
          </a:p>
        </p:txBody>
      </p:sp>
    </p:spTree>
    <p:extLst>
      <p:ext uri="{BB962C8B-B14F-4D97-AF65-F5344CB8AC3E}">
        <p14:creationId xmlns:p14="http://schemas.microsoft.com/office/powerpoint/2010/main" val="4070512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a:srcRect t="3318"/>
          <a:stretch/>
        </p:blipFill>
        <p:spPr>
          <a:xfrm>
            <a:off x="449796" y="1340770"/>
            <a:ext cx="8244408" cy="4948683"/>
          </a:xfrm>
          <a:prstGeom prst="rect">
            <a:avLst/>
          </a:prstGeom>
        </p:spPr>
      </p:pic>
    </p:spTree>
    <p:extLst>
      <p:ext uri="{BB962C8B-B14F-4D97-AF65-F5344CB8AC3E}">
        <p14:creationId xmlns:p14="http://schemas.microsoft.com/office/powerpoint/2010/main" val="1272473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nvPr>
        </p:nvGraphicFramePr>
        <p:xfrm>
          <a:off x="33867" y="1412776"/>
          <a:ext cx="9080502" cy="5373216"/>
        </p:xfrm>
        <a:graphic>
          <a:graphicData uri="http://schemas.openxmlformats.org/drawingml/2006/table">
            <a:tbl>
              <a:tblPr firstRow="1" bandRow="1">
                <a:tableStyleId>{5C22544A-7EE6-4342-B048-85BDC9FD1C3A}</a:tableStyleId>
              </a:tblPr>
              <a:tblGrid>
                <a:gridCol w="4540251">
                  <a:extLst>
                    <a:ext uri="{9D8B030D-6E8A-4147-A177-3AD203B41FA5}">
                      <a16:colId xmlns="" xmlns:a16="http://schemas.microsoft.com/office/drawing/2014/main" val="20000"/>
                    </a:ext>
                  </a:extLst>
                </a:gridCol>
                <a:gridCol w="4540251">
                  <a:extLst>
                    <a:ext uri="{9D8B030D-6E8A-4147-A177-3AD203B41FA5}">
                      <a16:colId xmlns="" xmlns:a16="http://schemas.microsoft.com/office/drawing/2014/main" val="20001"/>
                    </a:ext>
                  </a:extLst>
                </a:gridCol>
              </a:tblGrid>
              <a:tr h="294407">
                <a:tc>
                  <a:txBody>
                    <a:bodyPr/>
                    <a:lstStyle/>
                    <a:p>
                      <a:r>
                        <a:rPr lang="de-DE" sz="900" b="0" i="0" u="none" strike="noStrike" noProof="0">
                          <a:solidFill>
                            <a:schemeClr val="tx1"/>
                          </a:solidFill>
                          <a:effectLst/>
                        </a:rPr>
                        <a:t>1. Freier Warenverkehr </a:t>
                      </a:r>
                    </a:p>
                  </a:txBody>
                  <a:tcPr>
                    <a:solidFill>
                      <a:schemeClr val="accent1">
                        <a:lumMod val="75000"/>
                      </a:schemeClr>
                    </a:solidFill>
                  </a:tcPr>
                </a:tc>
                <a:tc>
                  <a:txBody>
                    <a:bodyPr/>
                    <a:lstStyle/>
                    <a:p>
                      <a:r>
                        <a:rPr lang="de-DE" sz="900" b="0" i="0" u="none" strike="noStrike" noProof="0">
                          <a:solidFill>
                            <a:schemeClr val="tx1"/>
                          </a:solidFill>
                          <a:effectLst/>
                        </a:rPr>
                        <a:t>19. Sozialpolitik und Beschäftigung</a:t>
                      </a:r>
                    </a:p>
                  </a:txBody>
                  <a:tcPr>
                    <a:solidFill>
                      <a:schemeClr val="accent1">
                        <a:lumMod val="75000"/>
                      </a:schemeClr>
                    </a:solidFill>
                  </a:tcPr>
                </a:tc>
                <a:extLst>
                  <a:ext uri="{0D108BD9-81ED-4DB2-BD59-A6C34878D82A}">
                    <a16:rowId xmlns="" xmlns:a16="http://schemas.microsoft.com/office/drawing/2014/main" val="10000"/>
                  </a:ext>
                </a:extLst>
              </a:tr>
              <a:tr h="294407">
                <a:tc>
                  <a:txBody>
                    <a:bodyPr/>
                    <a:lstStyle/>
                    <a:p>
                      <a:r>
                        <a:rPr lang="de-DE" sz="900" b="0" i="0" u="none" strike="noStrike" noProof="0">
                          <a:solidFill>
                            <a:schemeClr val="tx1"/>
                          </a:solidFill>
                          <a:effectLst/>
                        </a:rPr>
                        <a:t>2. Freizügigkeit der Arbeitnehmer</a:t>
                      </a:r>
                    </a:p>
                  </a:txBody>
                  <a:tcPr/>
                </a:tc>
                <a:tc>
                  <a:txBody>
                    <a:bodyPr/>
                    <a:lstStyle/>
                    <a:p>
                      <a:r>
                        <a:rPr lang="de-DE" sz="900" b="0" i="0" u="none" strike="noStrike" noProof="0">
                          <a:solidFill>
                            <a:schemeClr val="tx1"/>
                          </a:solidFill>
                          <a:effectLst/>
                        </a:rPr>
                        <a:t>20. Unternehmens- und Industriepolitik </a:t>
                      </a:r>
                    </a:p>
                  </a:txBody>
                  <a:tcPr/>
                </a:tc>
                <a:extLst>
                  <a:ext uri="{0D108BD9-81ED-4DB2-BD59-A6C34878D82A}">
                    <a16:rowId xmlns="" xmlns:a16="http://schemas.microsoft.com/office/drawing/2014/main" val="10001"/>
                  </a:ext>
                </a:extLst>
              </a:tr>
              <a:tr h="294407">
                <a:tc>
                  <a:txBody>
                    <a:bodyPr/>
                    <a:lstStyle/>
                    <a:p>
                      <a:r>
                        <a:rPr lang="de-DE" sz="900" b="0" i="0" u="none" strike="noStrike" noProof="0">
                          <a:solidFill>
                            <a:schemeClr val="tx1"/>
                          </a:solidFill>
                          <a:effectLst/>
                        </a:rPr>
                        <a:t>3. Niederlassungsrecht und freier Dienstleistungsverkehr </a:t>
                      </a:r>
                    </a:p>
                  </a:txBody>
                  <a:tcPr>
                    <a:solidFill>
                      <a:schemeClr val="accent1">
                        <a:lumMod val="75000"/>
                      </a:schemeClr>
                    </a:solidFill>
                  </a:tcPr>
                </a:tc>
                <a:tc>
                  <a:txBody>
                    <a:bodyPr/>
                    <a:lstStyle/>
                    <a:p>
                      <a:r>
                        <a:rPr lang="de-DE" sz="900" b="0" i="0" u="none" strike="noStrike" noProof="0">
                          <a:solidFill>
                            <a:schemeClr val="tx1"/>
                          </a:solidFill>
                          <a:effectLst/>
                        </a:rPr>
                        <a:t>21. Transeuropäische Netze</a:t>
                      </a:r>
                    </a:p>
                  </a:txBody>
                  <a:tcPr>
                    <a:solidFill>
                      <a:schemeClr val="accent1">
                        <a:lumMod val="75000"/>
                      </a:schemeClr>
                    </a:solidFill>
                  </a:tcPr>
                </a:tc>
                <a:extLst>
                  <a:ext uri="{0D108BD9-81ED-4DB2-BD59-A6C34878D82A}">
                    <a16:rowId xmlns="" xmlns:a16="http://schemas.microsoft.com/office/drawing/2014/main" val="10002"/>
                  </a:ext>
                </a:extLst>
              </a:tr>
              <a:tr h="294407">
                <a:tc>
                  <a:txBody>
                    <a:bodyPr/>
                    <a:lstStyle/>
                    <a:p>
                      <a:r>
                        <a:rPr lang="de-DE" sz="900" b="0" i="0" u="none" strike="noStrike" noProof="0">
                          <a:solidFill>
                            <a:schemeClr val="tx1"/>
                          </a:solidFill>
                          <a:effectLst/>
                        </a:rPr>
                        <a:t>  4. Freier Kapitalverkehr</a:t>
                      </a:r>
                    </a:p>
                  </a:txBody>
                  <a:tcPr marL="28575" marR="28575" marT="28575" marB="28575"/>
                </a:tc>
                <a:tc>
                  <a:txBody>
                    <a:bodyPr/>
                    <a:lstStyle/>
                    <a:p>
                      <a:r>
                        <a:rPr lang="de-DE" sz="900" b="0" i="0" u="none" strike="noStrike" noProof="0">
                          <a:solidFill>
                            <a:schemeClr val="tx1"/>
                          </a:solidFill>
                          <a:effectLst/>
                        </a:rPr>
                        <a:t>  22. Regionalpolitik und Koordinierung der Strukturinstrumente </a:t>
                      </a:r>
                    </a:p>
                  </a:txBody>
                  <a:tcPr marL="28575" marR="28575" marT="28575" marB="28575" anchor="ctr"/>
                </a:tc>
                <a:extLst>
                  <a:ext uri="{0D108BD9-81ED-4DB2-BD59-A6C34878D82A}">
                    <a16:rowId xmlns="" xmlns:a16="http://schemas.microsoft.com/office/drawing/2014/main" val="10003"/>
                  </a:ext>
                </a:extLst>
              </a:tr>
              <a:tr h="294407">
                <a:tc>
                  <a:txBody>
                    <a:bodyPr/>
                    <a:lstStyle/>
                    <a:p>
                      <a:r>
                        <a:rPr lang="de-DE" sz="900" b="0" i="0" u="none" strike="noStrike" noProof="0">
                          <a:solidFill>
                            <a:schemeClr val="tx1"/>
                          </a:solidFill>
                          <a:effectLst/>
                        </a:rPr>
                        <a:t>5. Öffentliches Auftragswesen </a:t>
                      </a:r>
                    </a:p>
                  </a:txBody>
                  <a:tcPr>
                    <a:solidFill>
                      <a:schemeClr val="accent1">
                        <a:lumMod val="75000"/>
                      </a:schemeClr>
                    </a:solidFill>
                  </a:tcPr>
                </a:tc>
                <a:tc>
                  <a:txBody>
                    <a:bodyPr/>
                    <a:lstStyle/>
                    <a:p>
                      <a:r>
                        <a:rPr lang="de-DE" sz="900" b="0" i="0" u="none" strike="noStrike" noProof="0">
                          <a:solidFill>
                            <a:schemeClr val="tx1"/>
                          </a:solidFill>
                          <a:effectLst/>
                        </a:rPr>
                        <a:t>23. Justiz und Grundrechte </a:t>
                      </a:r>
                    </a:p>
                  </a:txBody>
                  <a:tcPr>
                    <a:solidFill>
                      <a:schemeClr val="accent1">
                        <a:lumMod val="75000"/>
                      </a:schemeClr>
                    </a:solidFill>
                  </a:tcPr>
                </a:tc>
                <a:extLst>
                  <a:ext uri="{0D108BD9-81ED-4DB2-BD59-A6C34878D82A}">
                    <a16:rowId xmlns="" xmlns:a16="http://schemas.microsoft.com/office/drawing/2014/main" val="10004"/>
                  </a:ext>
                </a:extLst>
              </a:tr>
              <a:tr h="294407">
                <a:tc>
                  <a:txBody>
                    <a:bodyPr/>
                    <a:lstStyle/>
                    <a:p>
                      <a:r>
                        <a:rPr lang="de-DE" sz="900" b="0" i="0" u="none" strike="noStrike" noProof="0">
                          <a:solidFill>
                            <a:schemeClr val="tx1"/>
                          </a:solidFill>
                          <a:effectLst/>
                        </a:rPr>
                        <a:t>6. Gesellschaftsrecht </a:t>
                      </a:r>
                    </a:p>
                  </a:txBody>
                  <a:tcPr/>
                </a:tc>
                <a:tc>
                  <a:txBody>
                    <a:bodyPr/>
                    <a:lstStyle/>
                    <a:p>
                      <a:r>
                        <a:rPr lang="de-DE" sz="900" b="0" i="0" u="none" strike="noStrike" noProof="0">
                          <a:solidFill>
                            <a:schemeClr val="tx1"/>
                          </a:solidFill>
                          <a:effectLst/>
                        </a:rPr>
                        <a:t>24. Justiz, Freiheit und Sicherheit </a:t>
                      </a:r>
                    </a:p>
                  </a:txBody>
                  <a:tcPr/>
                </a:tc>
                <a:extLst>
                  <a:ext uri="{0D108BD9-81ED-4DB2-BD59-A6C34878D82A}">
                    <a16:rowId xmlns="" xmlns:a16="http://schemas.microsoft.com/office/drawing/2014/main" val="10005"/>
                  </a:ext>
                </a:extLst>
              </a:tr>
              <a:tr h="294407">
                <a:tc>
                  <a:txBody>
                    <a:bodyPr/>
                    <a:lstStyle/>
                    <a:p>
                      <a:r>
                        <a:rPr lang="de-DE" sz="900" b="0" i="0" u="none" strike="noStrike" noProof="0">
                          <a:solidFill>
                            <a:schemeClr val="tx1"/>
                          </a:solidFill>
                          <a:effectLst/>
                        </a:rPr>
                        <a:t>7. Recht des geistigen Eigentums </a:t>
                      </a:r>
                    </a:p>
                  </a:txBody>
                  <a:tcPr>
                    <a:solidFill>
                      <a:schemeClr val="accent1">
                        <a:lumMod val="75000"/>
                      </a:schemeClr>
                    </a:solidFill>
                  </a:tcPr>
                </a:tc>
                <a:tc>
                  <a:txBody>
                    <a:bodyPr/>
                    <a:lstStyle/>
                    <a:p>
                      <a:r>
                        <a:rPr lang="de-DE" sz="900" b="0" i="0" u="none" strike="noStrike" noProof="0">
                          <a:solidFill>
                            <a:schemeClr val="tx1"/>
                          </a:solidFill>
                          <a:effectLst/>
                        </a:rPr>
                        <a:t>25. Wissenschaft und Forschung</a:t>
                      </a:r>
                    </a:p>
                  </a:txBody>
                  <a:tcPr>
                    <a:solidFill>
                      <a:schemeClr val="accent1">
                        <a:lumMod val="75000"/>
                      </a:schemeClr>
                    </a:solidFill>
                  </a:tcPr>
                </a:tc>
                <a:extLst>
                  <a:ext uri="{0D108BD9-81ED-4DB2-BD59-A6C34878D82A}">
                    <a16:rowId xmlns="" xmlns:a16="http://schemas.microsoft.com/office/drawing/2014/main" val="10006"/>
                  </a:ext>
                </a:extLst>
              </a:tr>
              <a:tr h="294407">
                <a:tc>
                  <a:txBody>
                    <a:bodyPr/>
                    <a:lstStyle/>
                    <a:p>
                      <a:r>
                        <a:rPr lang="de-DE" sz="900" b="0" i="0" u="none" strike="noStrike" noProof="0">
                          <a:solidFill>
                            <a:schemeClr val="tx1"/>
                          </a:solidFill>
                          <a:effectLst/>
                        </a:rPr>
                        <a:t>8. Wettbewerbspolitik </a:t>
                      </a:r>
                    </a:p>
                  </a:txBody>
                  <a:tcPr/>
                </a:tc>
                <a:tc>
                  <a:txBody>
                    <a:bodyPr/>
                    <a:lstStyle/>
                    <a:p>
                      <a:r>
                        <a:rPr lang="de-DE" sz="900" b="0" i="0" u="none" strike="noStrike" noProof="0">
                          <a:solidFill>
                            <a:schemeClr val="tx1"/>
                          </a:solidFill>
                          <a:effectLst/>
                        </a:rPr>
                        <a:t>26. Bildung und Kultur</a:t>
                      </a:r>
                    </a:p>
                  </a:txBody>
                  <a:tcPr/>
                </a:tc>
                <a:extLst>
                  <a:ext uri="{0D108BD9-81ED-4DB2-BD59-A6C34878D82A}">
                    <a16:rowId xmlns="" xmlns:a16="http://schemas.microsoft.com/office/drawing/2014/main" val="10007"/>
                  </a:ext>
                </a:extLst>
              </a:tr>
              <a:tr h="294407">
                <a:tc>
                  <a:txBody>
                    <a:bodyPr/>
                    <a:lstStyle/>
                    <a:p>
                      <a:r>
                        <a:rPr lang="de-DE" sz="900" b="0" i="0" u="none" strike="noStrike" noProof="0">
                          <a:solidFill>
                            <a:schemeClr val="tx1"/>
                          </a:solidFill>
                          <a:effectLst/>
                        </a:rPr>
                        <a:t>9. Finanzdienstleistungen</a:t>
                      </a:r>
                    </a:p>
                  </a:txBody>
                  <a:tcPr>
                    <a:solidFill>
                      <a:schemeClr val="accent1">
                        <a:lumMod val="75000"/>
                      </a:schemeClr>
                    </a:solidFill>
                  </a:tcPr>
                </a:tc>
                <a:tc>
                  <a:txBody>
                    <a:bodyPr/>
                    <a:lstStyle/>
                    <a:p>
                      <a:r>
                        <a:rPr lang="de-DE" sz="900" b="0" i="0" u="none" strike="noStrike" noProof="0">
                          <a:solidFill>
                            <a:schemeClr val="tx1"/>
                          </a:solidFill>
                          <a:effectLst/>
                        </a:rPr>
                        <a:t>27. Umwelt</a:t>
                      </a:r>
                    </a:p>
                  </a:txBody>
                  <a:tcPr>
                    <a:solidFill>
                      <a:schemeClr val="accent1">
                        <a:lumMod val="75000"/>
                      </a:schemeClr>
                    </a:solidFill>
                  </a:tcPr>
                </a:tc>
                <a:extLst>
                  <a:ext uri="{0D108BD9-81ED-4DB2-BD59-A6C34878D82A}">
                    <a16:rowId xmlns="" xmlns:a16="http://schemas.microsoft.com/office/drawing/2014/main" val="10008"/>
                  </a:ext>
                </a:extLst>
              </a:tr>
              <a:tr h="294407">
                <a:tc>
                  <a:txBody>
                    <a:bodyPr/>
                    <a:lstStyle/>
                    <a:p>
                      <a:r>
                        <a:rPr lang="de-DE" sz="900" b="0" i="0" u="none" strike="noStrike" noProof="0">
                          <a:solidFill>
                            <a:schemeClr val="tx1"/>
                          </a:solidFill>
                          <a:effectLst/>
                        </a:rPr>
                        <a:t>10. Informationsgesellschaft und Medien </a:t>
                      </a:r>
                    </a:p>
                  </a:txBody>
                  <a:tcPr/>
                </a:tc>
                <a:tc>
                  <a:txBody>
                    <a:bodyPr/>
                    <a:lstStyle/>
                    <a:p>
                      <a:r>
                        <a:rPr lang="de-DE" sz="900" b="0" i="0" u="none" strike="noStrike" noProof="0">
                          <a:solidFill>
                            <a:schemeClr val="tx1"/>
                          </a:solidFill>
                          <a:effectLst/>
                        </a:rPr>
                        <a:t>28. Verbraucher- und Gesundheitsschutz</a:t>
                      </a:r>
                    </a:p>
                  </a:txBody>
                  <a:tcPr/>
                </a:tc>
                <a:extLst>
                  <a:ext uri="{0D108BD9-81ED-4DB2-BD59-A6C34878D82A}">
                    <a16:rowId xmlns="" xmlns:a16="http://schemas.microsoft.com/office/drawing/2014/main" val="10009"/>
                  </a:ext>
                </a:extLst>
              </a:tr>
              <a:tr h="331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0" i="0" u="none" strike="noStrike" noProof="0">
                          <a:solidFill>
                            <a:schemeClr val="tx1"/>
                          </a:solidFill>
                          <a:effectLst/>
                        </a:rPr>
                        <a:t>  11. Landwirtschaft und ländliche Entwicklung </a:t>
                      </a:r>
                    </a:p>
                  </a:txBody>
                  <a:tcPr marL="28575" marR="28575" marT="28575" marB="28575" anchor="ctr">
                    <a:solidFill>
                      <a:schemeClr val="accent1">
                        <a:lumMod val="75000"/>
                      </a:schemeClr>
                    </a:solidFill>
                  </a:tcPr>
                </a:tc>
                <a:tc>
                  <a:txBody>
                    <a:bodyPr/>
                    <a:lstStyle/>
                    <a:p>
                      <a:r>
                        <a:rPr lang="de-DE" sz="900" b="0" i="0" u="none" strike="noStrike" noProof="0">
                          <a:solidFill>
                            <a:schemeClr val="tx1"/>
                          </a:solidFill>
                          <a:effectLst/>
                        </a:rPr>
                        <a:t>  29. Zollunion</a:t>
                      </a:r>
                    </a:p>
                  </a:txBody>
                  <a:tcPr marL="28575" marR="28575" marT="28575" marB="28575" anchor="ctr">
                    <a:solidFill>
                      <a:schemeClr val="accent1">
                        <a:lumMod val="75000"/>
                      </a:schemeClr>
                    </a:solidFill>
                  </a:tcPr>
                </a:tc>
                <a:extLst>
                  <a:ext uri="{0D108BD9-81ED-4DB2-BD59-A6C34878D82A}">
                    <a16:rowId xmlns="" xmlns:a16="http://schemas.microsoft.com/office/drawing/2014/main" val="10010"/>
                  </a:ext>
                </a:extLst>
              </a:tr>
              <a:tr h="294407">
                <a:tc>
                  <a:txBody>
                    <a:bodyPr/>
                    <a:lstStyle/>
                    <a:p>
                      <a:r>
                        <a:rPr lang="de-DE" sz="900" b="0" i="0" u="none" strike="noStrike" noProof="0">
                          <a:solidFill>
                            <a:schemeClr val="tx1"/>
                          </a:solidFill>
                          <a:effectLst/>
                        </a:rPr>
                        <a:t>12. Lebensmittelsicherheit, Veterinär- und Pflanzenschutzpolitik </a:t>
                      </a:r>
                    </a:p>
                  </a:txBody>
                  <a:tcPr/>
                </a:tc>
                <a:tc>
                  <a:txBody>
                    <a:bodyPr/>
                    <a:lstStyle/>
                    <a:p>
                      <a:r>
                        <a:rPr lang="de-DE" sz="900" b="0" i="0" u="none" strike="noStrike" noProof="0">
                          <a:solidFill>
                            <a:schemeClr val="tx1"/>
                          </a:solidFill>
                          <a:effectLst/>
                        </a:rPr>
                        <a:t>30. Außenbeziehungen</a:t>
                      </a:r>
                    </a:p>
                  </a:txBody>
                  <a:tcPr/>
                </a:tc>
                <a:extLst>
                  <a:ext uri="{0D108BD9-81ED-4DB2-BD59-A6C34878D82A}">
                    <a16:rowId xmlns="" xmlns:a16="http://schemas.microsoft.com/office/drawing/2014/main" val="10011"/>
                  </a:ext>
                </a:extLst>
              </a:tr>
              <a:tr h="294407">
                <a:tc>
                  <a:txBody>
                    <a:bodyPr/>
                    <a:lstStyle/>
                    <a:p>
                      <a:r>
                        <a:rPr lang="de-DE" sz="900" b="0" i="0" u="none" strike="noStrike" noProof="0">
                          <a:solidFill>
                            <a:schemeClr val="tx1"/>
                          </a:solidFill>
                          <a:effectLst/>
                        </a:rPr>
                        <a:t>13. Fischerei</a:t>
                      </a:r>
                    </a:p>
                  </a:txBody>
                  <a:tcPr>
                    <a:solidFill>
                      <a:schemeClr val="accent1">
                        <a:lumMod val="75000"/>
                      </a:schemeClr>
                    </a:solidFill>
                  </a:tcPr>
                </a:tc>
                <a:tc>
                  <a:txBody>
                    <a:bodyPr/>
                    <a:lstStyle/>
                    <a:p>
                      <a:r>
                        <a:rPr lang="de-DE" sz="900" b="0" i="0" u="none" strike="noStrike" noProof="0">
                          <a:solidFill>
                            <a:schemeClr val="tx1"/>
                          </a:solidFill>
                          <a:effectLst/>
                        </a:rPr>
                        <a:t>31. Außen-, Sicherheits- und Verteidigungspolitik</a:t>
                      </a:r>
                    </a:p>
                  </a:txBody>
                  <a:tcPr>
                    <a:solidFill>
                      <a:schemeClr val="accent1">
                        <a:lumMod val="75000"/>
                      </a:schemeClr>
                    </a:solidFill>
                  </a:tcPr>
                </a:tc>
                <a:extLst>
                  <a:ext uri="{0D108BD9-81ED-4DB2-BD59-A6C34878D82A}">
                    <a16:rowId xmlns="" xmlns:a16="http://schemas.microsoft.com/office/drawing/2014/main" val="10012"/>
                  </a:ext>
                </a:extLst>
              </a:tr>
              <a:tr h="331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0" i="0" u="none" strike="noStrike" noProof="0">
                          <a:solidFill>
                            <a:schemeClr val="tx1"/>
                          </a:solidFill>
                          <a:effectLst/>
                        </a:rPr>
                        <a:t>  14. Verkehrspolitik </a:t>
                      </a:r>
                    </a:p>
                  </a:txBody>
                  <a:tcPr marL="28575" marR="28575" marT="28575" marB="28575" anchor="ctr"/>
                </a:tc>
                <a:tc>
                  <a:txBody>
                    <a:bodyPr/>
                    <a:lstStyle/>
                    <a:p>
                      <a:r>
                        <a:rPr lang="de-DE" sz="900" b="0" i="0" u="none" strike="noStrike" noProof="0">
                          <a:solidFill>
                            <a:schemeClr val="tx1"/>
                          </a:solidFill>
                          <a:effectLst/>
                        </a:rPr>
                        <a:t>  32. Finanzaufsicht</a:t>
                      </a:r>
                    </a:p>
                  </a:txBody>
                  <a:tcPr marL="28575" marR="28575" marT="28575" marB="28575" anchor="ctr"/>
                </a:tc>
                <a:extLst>
                  <a:ext uri="{0D108BD9-81ED-4DB2-BD59-A6C34878D82A}">
                    <a16:rowId xmlns="" xmlns:a16="http://schemas.microsoft.com/office/drawing/2014/main" val="10013"/>
                  </a:ext>
                </a:extLst>
              </a:tr>
              <a:tr h="294407">
                <a:tc>
                  <a:txBody>
                    <a:bodyPr/>
                    <a:lstStyle/>
                    <a:p>
                      <a:r>
                        <a:rPr lang="de-DE" sz="900" b="0" i="0" u="none" strike="noStrike" noProof="0">
                          <a:solidFill>
                            <a:schemeClr val="tx1"/>
                          </a:solidFill>
                          <a:effectLst/>
                        </a:rPr>
                        <a:t>  15. Energie</a:t>
                      </a:r>
                    </a:p>
                  </a:txBody>
                  <a:tcPr marL="28575" marR="28575" marT="28575" marB="28575" anchor="ctr">
                    <a:solidFill>
                      <a:schemeClr val="accent1">
                        <a:lumMod val="75000"/>
                      </a:schemeClr>
                    </a:solidFill>
                  </a:tcPr>
                </a:tc>
                <a:tc>
                  <a:txBody>
                    <a:bodyPr/>
                    <a:lstStyle/>
                    <a:p>
                      <a:r>
                        <a:rPr lang="de-DE" sz="900" b="0" i="0" u="none" strike="noStrike" noProof="0">
                          <a:solidFill>
                            <a:schemeClr val="tx1"/>
                          </a:solidFill>
                          <a:effectLst/>
                        </a:rPr>
                        <a:t>  33. Finanz- und Haushaltsbestimmungen</a:t>
                      </a:r>
                    </a:p>
                  </a:txBody>
                  <a:tcPr marL="28575" marR="28575" marT="28575" marB="28575" anchor="ctr">
                    <a:solidFill>
                      <a:schemeClr val="accent1">
                        <a:lumMod val="75000"/>
                      </a:schemeClr>
                    </a:solidFill>
                  </a:tcPr>
                </a:tc>
                <a:extLst>
                  <a:ext uri="{0D108BD9-81ED-4DB2-BD59-A6C34878D82A}">
                    <a16:rowId xmlns="" xmlns:a16="http://schemas.microsoft.com/office/drawing/2014/main" val="10014"/>
                  </a:ext>
                </a:extLst>
              </a:tr>
              <a:tr h="294407">
                <a:tc>
                  <a:txBody>
                    <a:bodyPr/>
                    <a:lstStyle/>
                    <a:p>
                      <a:r>
                        <a:rPr lang="de-DE" sz="900" b="0" i="0" u="none" strike="noStrike" noProof="0">
                          <a:solidFill>
                            <a:schemeClr val="tx1"/>
                          </a:solidFill>
                          <a:effectLst/>
                        </a:rPr>
                        <a:t>  16. Steuern</a:t>
                      </a:r>
                    </a:p>
                  </a:txBody>
                  <a:tcPr marL="28575" marR="28575" marT="28575" marB="28575"/>
                </a:tc>
                <a:tc>
                  <a:txBody>
                    <a:bodyPr/>
                    <a:lstStyle/>
                    <a:p>
                      <a:r>
                        <a:rPr lang="de-DE" sz="900" b="0" i="0" u="none" strike="noStrike" noProof="0">
                          <a:solidFill>
                            <a:schemeClr val="tx1"/>
                          </a:solidFill>
                          <a:effectLst/>
                        </a:rPr>
                        <a:t>  34. Institutionen</a:t>
                      </a:r>
                    </a:p>
                  </a:txBody>
                  <a:tcPr marL="28575" marR="28575" marT="28575" marB="28575" anchor="ctr"/>
                </a:tc>
                <a:extLst>
                  <a:ext uri="{0D108BD9-81ED-4DB2-BD59-A6C34878D82A}">
                    <a16:rowId xmlns="" xmlns:a16="http://schemas.microsoft.com/office/drawing/2014/main" val="10015"/>
                  </a:ext>
                </a:extLst>
              </a:tr>
              <a:tr h="294407">
                <a:tc>
                  <a:txBody>
                    <a:bodyPr/>
                    <a:lstStyle/>
                    <a:p>
                      <a:r>
                        <a:rPr lang="de-DE" sz="900" b="0" i="0" u="none" strike="noStrike" noProof="0">
                          <a:solidFill>
                            <a:schemeClr val="tx1"/>
                          </a:solidFill>
                          <a:effectLst/>
                        </a:rPr>
                        <a:t>  17. Wirtschafts- und Währungspolitik </a:t>
                      </a:r>
                    </a:p>
                  </a:txBody>
                  <a:tcPr marL="28575" marR="28575" marT="28575" marB="28575">
                    <a:solidFill>
                      <a:schemeClr val="accent1">
                        <a:lumMod val="75000"/>
                      </a:schemeClr>
                    </a:solidFill>
                  </a:tcPr>
                </a:tc>
                <a:tc>
                  <a:txBody>
                    <a:bodyPr/>
                    <a:lstStyle/>
                    <a:p>
                      <a:r>
                        <a:rPr lang="de-DE" sz="900" b="0" i="0" u="none" strike="noStrike" noProof="0">
                          <a:solidFill>
                            <a:schemeClr val="tx1"/>
                          </a:solidFill>
                          <a:effectLst/>
                        </a:rPr>
                        <a:t>  35. Andere Themen</a:t>
                      </a:r>
                    </a:p>
                  </a:txBody>
                  <a:tcPr marL="28575" marR="28575" marT="28575" marB="28575" anchor="ctr">
                    <a:solidFill>
                      <a:schemeClr val="accent1">
                        <a:lumMod val="75000"/>
                      </a:schemeClr>
                    </a:solidFill>
                  </a:tcPr>
                </a:tc>
                <a:extLst>
                  <a:ext uri="{0D108BD9-81ED-4DB2-BD59-A6C34878D82A}">
                    <a16:rowId xmlns="" xmlns:a16="http://schemas.microsoft.com/office/drawing/2014/main" val="10016"/>
                  </a:ext>
                </a:extLst>
              </a:tr>
              <a:tr h="294407">
                <a:tc>
                  <a:txBody>
                    <a:bodyPr/>
                    <a:lstStyle/>
                    <a:p>
                      <a:r>
                        <a:rPr lang="de-DE" sz="900" b="0" i="0" u="none" strike="noStrike" noProof="0">
                          <a:solidFill>
                            <a:schemeClr val="tx1"/>
                          </a:solidFill>
                          <a:effectLst/>
                        </a:rPr>
                        <a:t>  18. Statistik</a:t>
                      </a:r>
                    </a:p>
                  </a:txBody>
                  <a:tcPr marL="28575" marR="28575" marT="28575" marB="28575"/>
                </a:tc>
                <a:tc>
                  <a:txBody>
                    <a:bodyPr/>
                    <a:lstStyle/>
                    <a:p>
                      <a:endParaRPr lang="de-DE" sz="900" b="0" i="0" u="none" strike="noStrike" noProof="0" dirty="0">
                        <a:solidFill>
                          <a:schemeClr val="tx1"/>
                        </a:solidFill>
                        <a:effectLst/>
                      </a:endParaRPr>
                    </a:p>
                  </a:txBody>
                  <a:tcPr marL="28575" marR="28575" marT="28575" marB="28575" anchor="ctr"/>
                </a:tc>
                <a:extLst>
                  <a:ext uri="{0D108BD9-81ED-4DB2-BD59-A6C34878D82A}">
                    <a16:rowId xmlns="" xmlns:a16="http://schemas.microsoft.com/office/drawing/2014/main" val="10017"/>
                  </a:ext>
                </a:extLst>
              </a:tr>
            </a:tbl>
          </a:graphicData>
        </a:graphic>
      </p:graphicFrame>
      <p:pic>
        <p:nvPicPr>
          <p:cNvPr id="7" name="Picture 21" descr="C:\Users\KerstinundMichael\Pictures\Logos\KopfEIZNeu_bearbeitet-1.jpg"/>
          <p:cNvPicPr>
            <a:picLocks noChangeAspect="1" noChangeArrowheads="1"/>
          </p:cNvPicPr>
          <p:nvPr/>
        </p:nvPicPr>
        <p:blipFill>
          <a:blip r:embed="rId3" cstate="print"/>
          <a:srcRect/>
          <a:stretch>
            <a:fillRect/>
          </a:stretch>
        </p:blipFill>
        <p:spPr bwMode="auto">
          <a:xfrm>
            <a:off x="0" y="-26988"/>
            <a:ext cx="9144000" cy="1176339"/>
          </a:xfrm>
          <a:prstGeom prst="rect">
            <a:avLst/>
          </a:prstGeom>
          <a:noFill/>
          <a:ln w="9525">
            <a:noFill/>
            <a:miter lim="800000"/>
            <a:headEnd/>
            <a:tailEnd/>
          </a:ln>
        </p:spPr>
      </p:pic>
      <p:sp>
        <p:nvSpPr>
          <p:cNvPr id="2" name="Textfeld 1"/>
          <p:cNvSpPr txBox="1"/>
          <p:nvPr/>
        </p:nvSpPr>
        <p:spPr>
          <a:xfrm>
            <a:off x="2771800" y="826187"/>
            <a:ext cx="4320480" cy="646331"/>
          </a:xfrm>
          <a:prstGeom prst="rect">
            <a:avLst/>
          </a:prstGeom>
          <a:noFill/>
        </p:spPr>
        <p:txBody>
          <a:bodyPr wrap="square" rtlCol="0">
            <a:spAutoFit/>
          </a:bodyPr>
          <a:lstStyle/>
          <a:p>
            <a:r>
              <a:rPr lang="en-GB" b="1" i="1" dirty="0"/>
              <a:t>Acquis communautaire</a:t>
            </a:r>
            <a:endParaRPr lang="en-GB" b="1" dirty="0"/>
          </a:p>
          <a:p>
            <a:endParaRPr lang="en-GB" dirty="0"/>
          </a:p>
        </p:txBody>
      </p:sp>
    </p:spTree>
    <p:extLst>
      <p:ext uri="{BB962C8B-B14F-4D97-AF65-F5344CB8AC3E}">
        <p14:creationId xmlns:p14="http://schemas.microsoft.com/office/powerpoint/2010/main" val="147967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P001321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00" y="1700811"/>
            <a:ext cx="7882005" cy="511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971600" y="908723"/>
            <a:ext cx="7776864" cy="646331"/>
          </a:xfrm>
          <a:prstGeom prst="rect">
            <a:avLst/>
          </a:prstGeom>
          <a:noFill/>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de-DE" altLang="de-DE" sz="3600" b="1" dirty="0">
                <a:solidFill>
                  <a:srgbClr val="003399"/>
                </a:solidFill>
                <a:effectLst>
                  <a:outerShdw blurRad="38100" dist="38100" dir="2700000" algn="tl">
                    <a:srgbClr val="000000">
                      <a:alpha val="43137"/>
                    </a:srgbClr>
                  </a:outerShdw>
                </a:effectLst>
              </a:rPr>
              <a:t>25. März 1957  </a:t>
            </a:r>
            <a:r>
              <a:rPr lang="de-DE" altLang="de-DE" sz="3600" b="1" dirty="0">
                <a:solidFill>
                  <a:srgbClr val="003399"/>
                </a:solidFill>
                <a:effectLst>
                  <a:outerShdw blurRad="38100" dist="38100" dir="2700000" algn="tl">
                    <a:srgbClr val="C0C0C0"/>
                  </a:outerShdw>
                </a:effectLst>
              </a:rPr>
              <a:t>- Römischer Vertrag</a:t>
            </a:r>
          </a:p>
        </p:txBody>
      </p:sp>
      <p:sp>
        <p:nvSpPr>
          <p:cNvPr id="5" name="Rectangle 6"/>
          <p:cNvSpPr>
            <a:spLocks noChangeArrowheads="1"/>
          </p:cNvSpPr>
          <p:nvPr/>
        </p:nvSpPr>
        <p:spPr bwMode="auto">
          <a:xfrm>
            <a:off x="1475657" y="1336598"/>
            <a:ext cx="56859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endParaRPr lang="de-DE" altLang="de-DE" sz="2400" dirty="0">
              <a:solidFill>
                <a:schemeClr val="bg1"/>
              </a:solidFill>
            </a:endParaRPr>
          </a:p>
          <a:p>
            <a:pPr>
              <a:lnSpc>
                <a:spcPct val="150000"/>
              </a:lnSpc>
              <a:buFontTx/>
              <a:buChar char="•"/>
            </a:pPr>
            <a:r>
              <a:rPr lang="de-DE" altLang="de-DE" sz="2400" b="1" dirty="0">
                <a:solidFill>
                  <a:schemeClr val="bg1"/>
                </a:solidFill>
              </a:rPr>
              <a:t> Aufbau eines gemeinsamen Marktes</a:t>
            </a:r>
          </a:p>
          <a:p>
            <a:pPr>
              <a:lnSpc>
                <a:spcPct val="150000"/>
              </a:lnSpc>
              <a:buFontTx/>
              <a:buChar char="•"/>
            </a:pPr>
            <a:r>
              <a:rPr lang="de-DE" altLang="de-DE" sz="2400" b="1" dirty="0">
                <a:solidFill>
                  <a:schemeClr val="bg1"/>
                </a:solidFill>
              </a:rPr>
              <a:t> Aufbau einer Zollunion</a:t>
            </a:r>
          </a:p>
          <a:p>
            <a:pPr>
              <a:lnSpc>
                <a:spcPct val="150000"/>
              </a:lnSpc>
              <a:buFontTx/>
              <a:buChar char="•"/>
            </a:pPr>
            <a:r>
              <a:rPr lang="de-DE" altLang="de-DE" sz="2400" b="1" dirty="0">
                <a:solidFill>
                  <a:schemeClr val="bg1"/>
                </a:solidFill>
              </a:rPr>
              <a:t> Entwicklung gemeinsamer Politiken</a:t>
            </a:r>
            <a:endParaRPr lang="de-DE" altLang="de-DE" sz="2000" dirty="0">
              <a:solidFill>
                <a:schemeClr val="bg1"/>
              </a:solidFill>
            </a:endParaRPr>
          </a:p>
        </p:txBody>
      </p:sp>
    </p:spTree>
    <p:extLst>
      <p:ext uri="{BB962C8B-B14F-4D97-AF65-F5344CB8AC3E}">
        <p14:creationId xmlns:p14="http://schemas.microsoft.com/office/powerpoint/2010/main" val="3404447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1412776"/>
            <a:ext cx="9144000" cy="5805264"/>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7"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899592" y="1988841"/>
            <a:ext cx="6408712" cy="1477328"/>
          </a:xfrm>
          <a:prstGeom prst="rect">
            <a:avLst/>
          </a:prstGeom>
          <a:noFill/>
        </p:spPr>
        <p:txBody>
          <a:bodyPr wrap="square" rtlCol="0">
            <a:spAutoFit/>
          </a:bodyPr>
          <a:lstStyle/>
          <a:p>
            <a:endParaRPr lang="de-DE" dirty="0"/>
          </a:p>
          <a:p>
            <a:endParaRPr lang="de-DE" dirty="0"/>
          </a:p>
          <a:p>
            <a:endParaRPr lang="de-DE" dirty="0"/>
          </a:p>
          <a:p>
            <a:endParaRPr lang="de-DE" dirty="0"/>
          </a:p>
          <a:p>
            <a:endParaRPr lang="en-GB" dirty="0"/>
          </a:p>
        </p:txBody>
      </p:sp>
      <p:graphicFrame>
        <p:nvGraphicFramePr>
          <p:cNvPr id="3" name="Tabelle 2"/>
          <p:cNvGraphicFramePr>
            <a:graphicFrameLocks noGrp="1"/>
          </p:cNvGraphicFramePr>
          <p:nvPr>
            <p:extLst/>
          </p:nvPr>
        </p:nvGraphicFramePr>
        <p:xfrm>
          <a:off x="107508" y="764706"/>
          <a:ext cx="9036497" cy="5637665"/>
        </p:xfrm>
        <a:graphic>
          <a:graphicData uri="http://schemas.openxmlformats.org/drawingml/2006/table">
            <a:tbl>
              <a:tblPr>
                <a:effectLst>
                  <a:outerShdw blurRad="50800" dist="50800" dir="5400000" algn="ctr" rotWithShape="0">
                    <a:srgbClr val="000000">
                      <a:alpha val="0"/>
                    </a:srgbClr>
                  </a:outerShdw>
                </a:effectLst>
              </a:tblPr>
              <a:tblGrid>
                <a:gridCol w="2880319"/>
                <a:gridCol w="1578235"/>
                <a:gridCol w="1806143"/>
                <a:gridCol w="2771800"/>
              </a:tblGrid>
              <a:tr h="695944">
                <a:tc>
                  <a:txBody>
                    <a:bodyPr/>
                    <a:lstStyle/>
                    <a:p>
                      <a:endParaRPr lang="en-GB" sz="1100" b="0" dirty="0"/>
                    </a:p>
                  </a:txBody>
                  <a:tcPr marL="0" marR="0" marT="0" marB="0">
                    <a:lnL>
                      <a:noFill/>
                    </a:lnL>
                    <a:lnR>
                      <a:noFill/>
                    </a:lnR>
                    <a:lnT>
                      <a:noFill/>
                    </a:lnT>
                    <a:lnB>
                      <a:noFill/>
                    </a:lnB>
                  </a:tcPr>
                </a:tc>
                <a:tc>
                  <a:txBody>
                    <a:bodyPr/>
                    <a:lstStyle/>
                    <a:p>
                      <a:pPr algn="ctr"/>
                      <a:r>
                        <a:rPr lang="en-GB" sz="1100" b="1" dirty="0"/>
                        <a:t>Total number of EU acts relating to that area of law</a:t>
                      </a:r>
                    </a:p>
                  </a:txBody>
                  <a:tcPr marL="0" marR="0" marT="0" marB="0">
                    <a:lnL>
                      <a:noFill/>
                    </a:lnL>
                    <a:lnR>
                      <a:noFill/>
                    </a:lnR>
                    <a:lnT>
                      <a:noFill/>
                    </a:lnT>
                    <a:lnB>
                      <a:noFill/>
                    </a:lnB>
                  </a:tcPr>
                </a:tc>
                <a:tc>
                  <a:txBody>
                    <a:bodyPr/>
                    <a:lstStyle/>
                    <a:p>
                      <a:pPr algn="ctr"/>
                      <a:r>
                        <a:rPr lang="en-GB" sz="1100" b="1" dirty="0"/>
                        <a:t>Number of directives that are part of UK law</a:t>
                      </a:r>
                    </a:p>
                  </a:txBody>
                  <a:tcPr marL="0" marR="0" marT="0" marB="0">
                    <a:lnL>
                      <a:noFill/>
                    </a:lnL>
                    <a:lnR>
                      <a:noFill/>
                    </a:lnR>
                    <a:lnT>
                      <a:noFill/>
                    </a:lnT>
                    <a:lnB>
                      <a:noFill/>
                    </a:lnB>
                  </a:tcPr>
                </a:tc>
                <a:tc>
                  <a:txBody>
                    <a:bodyPr/>
                    <a:lstStyle/>
                    <a:p>
                      <a:pPr algn="ctr"/>
                      <a:r>
                        <a:rPr lang="en-GB" sz="1100" b="1" dirty="0"/>
                        <a:t>Approximate number of legislative acts (laws) that would be missing from the UK legal system if the UK pulled out the EU altogether</a:t>
                      </a:r>
                    </a:p>
                  </a:txBody>
                  <a:tcPr marL="0" marR="0" marT="0" marB="0">
                    <a:lnL>
                      <a:noFill/>
                    </a:lnL>
                    <a:lnR>
                      <a:noFill/>
                    </a:lnR>
                    <a:lnT>
                      <a:noFill/>
                    </a:lnT>
                    <a:lnB>
                      <a:noFill/>
                    </a:lnB>
                  </a:tcPr>
                </a:tc>
              </a:tr>
              <a:tr h="556755">
                <a:tc>
                  <a:txBody>
                    <a:bodyPr/>
                    <a:lstStyle/>
                    <a:p>
                      <a:r>
                        <a:rPr lang="en-GB" sz="1100" b="0" dirty="0"/>
                        <a:t>Economic and monetary policy/free movement of capital (these laws substantially affect the City)</a:t>
                      </a:r>
                    </a:p>
                  </a:txBody>
                  <a:tcPr marL="0" marR="0" marT="0" marB="0">
                    <a:lnL>
                      <a:noFill/>
                    </a:lnL>
                    <a:lnR>
                      <a:noFill/>
                    </a:lnR>
                    <a:lnT>
                      <a:noFill/>
                    </a:lnT>
                    <a:lnB>
                      <a:noFill/>
                    </a:lnB>
                  </a:tcPr>
                </a:tc>
                <a:tc>
                  <a:txBody>
                    <a:bodyPr/>
                    <a:lstStyle/>
                    <a:p>
                      <a:pPr algn="ctr"/>
                      <a:r>
                        <a:rPr lang="en-GB" sz="1200" b="0" dirty="0"/>
                        <a:t>527</a:t>
                      </a:r>
                    </a:p>
                  </a:txBody>
                  <a:tcPr marL="0" marR="0" marT="0" marB="0">
                    <a:lnL>
                      <a:noFill/>
                    </a:lnL>
                    <a:lnR>
                      <a:noFill/>
                    </a:lnR>
                    <a:lnT>
                      <a:noFill/>
                    </a:lnT>
                    <a:lnB>
                      <a:noFill/>
                    </a:lnB>
                  </a:tcPr>
                </a:tc>
                <a:tc>
                  <a:txBody>
                    <a:bodyPr/>
                    <a:lstStyle/>
                    <a:p>
                      <a:pPr algn="ctr"/>
                      <a:r>
                        <a:rPr lang="en-GB" sz="1200" b="0" dirty="0"/>
                        <a:t>9</a:t>
                      </a:r>
                    </a:p>
                  </a:txBody>
                  <a:tcPr marL="0" marR="0" marT="0" marB="0">
                    <a:lnL>
                      <a:noFill/>
                    </a:lnL>
                    <a:lnR>
                      <a:noFill/>
                    </a:lnR>
                    <a:lnT>
                      <a:noFill/>
                    </a:lnT>
                    <a:lnB>
                      <a:noFill/>
                    </a:lnB>
                  </a:tcPr>
                </a:tc>
                <a:tc>
                  <a:txBody>
                    <a:bodyPr/>
                    <a:lstStyle/>
                    <a:p>
                      <a:pPr algn="ctr"/>
                      <a:r>
                        <a:rPr lang="en-GB" sz="1200" b="0" dirty="0"/>
                        <a:t>518</a:t>
                      </a:r>
                    </a:p>
                  </a:txBody>
                  <a:tcPr marL="0" marR="0" marT="0" marB="0">
                    <a:lnL>
                      <a:noFill/>
                    </a:lnL>
                    <a:lnR>
                      <a:noFill/>
                    </a:lnR>
                    <a:lnT>
                      <a:noFill/>
                    </a:lnT>
                    <a:lnB>
                      <a:noFill/>
                    </a:lnB>
                  </a:tcPr>
                </a:tc>
              </a:tr>
              <a:tr h="278379">
                <a:tc>
                  <a:txBody>
                    <a:bodyPr/>
                    <a:lstStyle/>
                    <a:p>
                      <a:r>
                        <a:rPr lang="en-GB" sz="1100" b="0" dirty="0"/>
                        <a:t>Environment, consumers and health protection</a:t>
                      </a:r>
                    </a:p>
                  </a:txBody>
                  <a:tcPr marL="0" marR="0" marT="0" marB="0">
                    <a:lnL>
                      <a:noFill/>
                    </a:lnL>
                    <a:lnR>
                      <a:noFill/>
                    </a:lnR>
                    <a:lnT>
                      <a:noFill/>
                    </a:lnT>
                    <a:lnB>
                      <a:noFill/>
                    </a:lnB>
                  </a:tcPr>
                </a:tc>
                <a:tc>
                  <a:txBody>
                    <a:bodyPr/>
                    <a:lstStyle/>
                    <a:p>
                      <a:pPr algn="ctr"/>
                      <a:r>
                        <a:rPr lang="en-GB" sz="1200" b="0" dirty="0"/>
                        <a:t>1965</a:t>
                      </a:r>
                    </a:p>
                  </a:txBody>
                  <a:tcPr marL="0" marR="0" marT="0" marB="0">
                    <a:lnL>
                      <a:noFill/>
                    </a:lnL>
                    <a:lnR>
                      <a:noFill/>
                    </a:lnR>
                    <a:lnT>
                      <a:noFill/>
                    </a:lnT>
                    <a:lnB>
                      <a:noFill/>
                    </a:lnB>
                  </a:tcPr>
                </a:tc>
                <a:tc>
                  <a:txBody>
                    <a:bodyPr/>
                    <a:lstStyle/>
                    <a:p>
                      <a:pPr algn="ctr"/>
                      <a:r>
                        <a:rPr lang="en-GB" sz="1200" b="0" dirty="0"/>
                        <a:t>145</a:t>
                      </a:r>
                    </a:p>
                  </a:txBody>
                  <a:tcPr marL="0" marR="0" marT="0" marB="0">
                    <a:lnL>
                      <a:noFill/>
                    </a:lnL>
                    <a:lnR>
                      <a:noFill/>
                    </a:lnR>
                    <a:lnT>
                      <a:noFill/>
                    </a:lnT>
                    <a:lnB>
                      <a:noFill/>
                    </a:lnB>
                  </a:tcPr>
                </a:tc>
                <a:tc>
                  <a:txBody>
                    <a:bodyPr/>
                    <a:lstStyle/>
                    <a:p>
                      <a:pPr algn="ctr"/>
                      <a:r>
                        <a:rPr lang="en-GB" sz="1200" b="0" dirty="0"/>
                        <a:t>1820</a:t>
                      </a:r>
                    </a:p>
                  </a:txBody>
                  <a:tcPr marL="0" marR="0" marT="0" marB="0">
                    <a:lnL>
                      <a:noFill/>
                    </a:lnL>
                    <a:lnR>
                      <a:noFill/>
                    </a:lnR>
                    <a:lnT>
                      <a:noFill/>
                    </a:lnT>
                    <a:lnB>
                      <a:noFill/>
                    </a:lnB>
                  </a:tcPr>
                </a:tc>
              </a:tr>
              <a:tr h="278379">
                <a:tc>
                  <a:txBody>
                    <a:bodyPr/>
                    <a:lstStyle/>
                    <a:p>
                      <a:r>
                        <a:rPr lang="en-GB" sz="1100" b="0"/>
                        <a:t>Science, information, education and culture</a:t>
                      </a:r>
                    </a:p>
                  </a:txBody>
                  <a:tcPr marL="0" marR="0" marT="0" marB="0">
                    <a:lnL>
                      <a:noFill/>
                    </a:lnL>
                    <a:lnR>
                      <a:noFill/>
                    </a:lnR>
                    <a:lnT>
                      <a:noFill/>
                    </a:lnT>
                    <a:lnB>
                      <a:noFill/>
                    </a:lnB>
                  </a:tcPr>
                </a:tc>
                <a:tc>
                  <a:txBody>
                    <a:bodyPr/>
                    <a:lstStyle/>
                    <a:p>
                      <a:pPr algn="ctr"/>
                      <a:r>
                        <a:rPr lang="en-GB" sz="1200" b="0" dirty="0"/>
                        <a:t>424</a:t>
                      </a:r>
                    </a:p>
                  </a:txBody>
                  <a:tcPr marL="0" marR="0" marT="0" marB="0">
                    <a:lnL>
                      <a:noFill/>
                    </a:lnL>
                    <a:lnR>
                      <a:noFill/>
                    </a:lnR>
                    <a:lnT>
                      <a:noFill/>
                    </a:lnT>
                    <a:lnB>
                      <a:noFill/>
                    </a:lnB>
                  </a:tcPr>
                </a:tc>
                <a:tc>
                  <a:txBody>
                    <a:bodyPr/>
                    <a:lstStyle/>
                    <a:p>
                      <a:pPr algn="ctr"/>
                      <a:r>
                        <a:rPr lang="en-GB" sz="1200" b="0" dirty="0"/>
                        <a:t>9</a:t>
                      </a:r>
                    </a:p>
                  </a:txBody>
                  <a:tcPr marL="0" marR="0" marT="0" marB="0">
                    <a:lnL>
                      <a:noFill/>
                    </a:lnL>
                    <a:lnR>
                      <a:noFill/>
                    </a:lnR>
                    <a:lnT>
                      <a:noFill/>
                    </a:lnT>
                    <a:lnB>
                      <a:noFill/>
                    </a:lnB>
                  </a:tcPr>
                </a:tc>
                <a:tc>
                  <a:txBody>
                    <a:bodyPr/>
                    <a:lstStyle/>
                    <a:p>
                      <a:pPr algn="ctr"/>
                      <a:r>
                        <a:rPr lang="en-GB" sz="1200" b="0"/>
                        <a:t>415</a:t>
                      </a:r>
                    </a:p>
                  </a:txBody>
                  <a:tcPr marL="0" marR="0" marT="0" marB="0">
                    <a:lnL>
                      <a:noFill/>
                    </a:lnL>
                    <a:lnR>
                      <a:noFill/>
                    </a:lnR>
                    <a:lnT>
                      <a:noFill/>
                    </a:lnT>
                    <a:lnB>
                      <a:noFill/>
                    </a:lnB>
                  </a:tcPr>
                </a:tc>
              </a:tr>
              <a:tr h="185585">
                <a:tc>
                  <a:txBody>
                    <a:bodyPr/>
                    <a:lstStyle/>
                    <a:p>
                      <a:r>
                        <a:rPr lang="en-GB" sz="1100" b="0"/>
                        <a:t>Agriculture</a:t>
                      </a:r>
                    </a:p>
                  </a:txBody>
                  <a:tcPr marL="0" marR="0" marT="0" marB="0">
                    <a:lnL>
                      <a:noFill/>
                    </a:lnL>
                    <a:lnR>
                      <a:noFill/>
                    </a:lnR>
                    <a:lnT>
                      <a:noFill/>
                    </a:lnT>
                    <a:lnB>
                      <a:noFill/>
                    </a:lnB>
                  </a:tcPr>
                </a:tc>
                <a:tc>
                  <a:txBody>
                    <a:bodyPr/>
                    <a:lstStyle/>
                    <a:p>
                      <a:pPr algn="ctr"/>
                      <a:r>
                        <a:rPr lang="en-GB" sz="1200" b="0" dirty="0"/>
                        <a:t>2729</a:t>
                      </a:r>
                    </a:p>
                  </a:txBody>
                  <a:tcPr marL="0" marR="0" marT="0" marB="0">
                    <a:lnL>
                      <a:noFill/>
                    </a:lnL>
                    <a:lnR>
                      <a:noFill/>
                    </a:lnR>
                    <a:lnT>
                      <a:noFill/>
                    </a:lnT>
                    <a:lnB>
                      <a:noFill/>
                    </a:lnB>
                  </a:tcPr>
                </a:tc>
                <a:tc>
                  <a:txBody>
                    <a:bodyPr/>
                    <a:lstStyle/>
                    <a:p>
                      <a:pPr algn="ctr"/>
                      <a:r>
                        <a:rPr lang="en-GB" sz="1200" b="0" dirty="0"/>
                        <a:t>157</a:t>
                      </a:r>
                    </a:p>
                  </a:txBody>
                  <a:tcPr marL="0" marR="0" marT="0" marB="0">
                    <a:lnL>
                      <a:noFill/>
                    </a:lnL>
                    <a:lnR>
                      <a:noFill/>
                    </a:lnR>
                    <a:lnT>
                      <a:noFill/>
                    </a:lnT>
                    <a:lnB>
                      <a:noFill/>
                    </a:lnB>
                  </a:tcPr>
                </a:tc>
                <a:tc>
                  <a:txBody>
                    <a:bodyPr/>
                    <a:lstStyle/>
                    <a:p>
                      <a:pPr algn="ctr"/>
                      <a:r>
                        <a:rPr lang="en-GB" sz="1200" b="0"/>
                        <a:t>2572</a:t>
                      </a:r>
                    </a:p>
                  </a:txBody>
                  <a:tcPr marL="0" marR="0" marT="0" marB="0">
                    <a:lnL>
                      <a:noFill/>
                    </a:lnL>
                    <a:lnR>
                      <a:noFill/>
                    </a:lnR>
                    <a:lnT>
                      <a:noFill/>
                    </a:lnT>
                    <a:lnB>
                      <a:noFill/>
                    </a:lnB>
                  </a:tcPr>
                </a:tc>
              </a:tr>
              <a:tr h="278379">
                <a:tc>
                  <a:txBody>
                    <a:bodyPr/>
                    <a:lstStyle/>
                    <a:p>
                      <a:r>
                        <a:rPr lang="en-GB" sz="1100" b="0"/>
                        <a:t>Free movement of goods/customs union</a:t>
                      </a:r>
                    </a:p>
                  </a:txBody>
                  <a:tcPr marL="0" marR="0" marT="0" marB="0">
                    <a:lnL>
                      <a:noFill/>
                    </a:lnL>
                    <a:lnR>
                      <a:noFill/>
                    </a:lnR>
                    <a:lnT>
                      <a:noFill/>
                    </a:lnT>
                    <a:lnB>
                      <a:noFill/>
                    </a:lnB>
                  </a:tcPr>
                </a:tc>
                <a:tc>
                  <a:txBody>
                    <a:bodyPr/>
                    <a:lstStyle/>
                    <a:p>
                      <a:pPr algn="ctr"/>
                      <a:r>
                        <a:rPr lang="en-GB" sz="1200" b="0" dirty="0"/>
                        <a:t>1093</a:t>
                      </a:r>
                    </a:p>
                  </a:txBody>
                  <a:tcPr marL="0" marR="0" marT="0" marB="0">
                    <a:lnL>
                      <a:noFill/>
                    </a:lnL>
                    <a:lnR>
                      <a:noFill/>
                    </a:lnR>
                    <a:lnT>
                      <a:noFill/>
                    </a:lnT>
                    <a:lnB>
                      <a:noFill/>
                    </a:lnB>
                  </a:tcPr>
                </a:tc>
                <a:tc>
                  <a:txBody>
                    <a:bodyPr/>
                    <a:lstStyle/>
                    <a:p>
                      <a:pPr algn="ctr"/>
                      <a:r>
                        <a:rPr lang="en-GB" sz="1200" b="0" dirty="0"/>
                        <a:t>7</a:t>
                      </a:r>
                    </a:p>
                  </a:txBody>
                  <a:tcPr marL="0" marR="0" marT="0" marB="0">
                    <a:lnL>
                      <a:noFill/>
                    </a:lnL>
                    <a:lnR>
                      <a:noFill/>
                    </a:lnR>
                    <a:lnT>
                      <a:noFill/>
                    </a:lnT>
                    <a:lnB>
                      <a:noFill/>
                    </a:lnB>
                  </a:tcPr>
                </a:tc>
                <a:tc>
                  <a:txBody>
                    <a:bodyPr/>
                    <a:lstStyle/>
                    <a:p>
                      <a:pPr algn="ctr"/>
                      <a:r>
                        <a:rPr lang="en-GB" sz="1200" b="0"/>
                        <a:t>1086</a:t>
                      </a:r>
                    </a:p>
                  </a:txBody>
                  <a:tcPr marL="0" marR="0" marT="0" marB="0">
                    <a:lnL>
                      <a:noFill/>
                    </a:lnL>
                    <a:lnR>
                      <a:noFill/>
                    </a:lnR>
                    <a:lnT>
                      <a:noFill/>
                    </a:lnT>
                    <a:lnB>
                      <a:noFill/>
                    </a:lnB>
                  </a:tcPr>
                </a:tc>
              </a:tr>
              <a:tr h="417567">
                <a:tc>
                  <a:txBody>
                    <a:bodyPr/>
                    <a:lstStyle/>
                    <a:p>
                      <a:r>
                        <a:rPr lang="en-GB" sz="1100" b="0"/>
                        <a:t>Free movement of workers/employment law/social policy</a:t>
                      </a:r>
                    </a:p>
                  </a:txBody>
                  <a:tcPr marL="0" marR="0" marT="0" marB="0">
                    <a:lnL>
                      <a:noFill/>
                    </a:lnL>
                    <a:lnR>
                      <a:noFill/>
                    </a:lnR>
                    <a:lnT>
                      <a:noFill/>
                    </a:lnT>
                    <a:lnB>
                      <a:noFill/>
                    </a:lnB>
                  </a:tcPr>
                </a:tc>
                <a:tc>
                  <a:txBody>
                    <a:bodyPr/>
                    <a:lstStyle/>
                    <a:p>
                      <a:pPr algn="ctr"/>
                      <a:r>
                        <a:rPr lang="en-GB" sz="1200" b="0" dirty="0"/>
                        <a:t>646</a:t>
                      </a:r>
                    </a:p>
                  </a:txBody>
                  <a:tcPr marL="0" marR="0" marT="0" marB="0">
                    <a:lnL>
                      <a:noFill/>
                    </a:lnL>
                    <a:lnR>
                      <a:noFill/>
                    </a:lnR>
                    <a:lnT>
                      <a:noFill/>
                    </a:lnT>
                    <a:lnB>
                      <a:noFill/>
                    </a:lnB>
                  </a:tcPr>
                </a:tc>
                <a:tc>
                  <a:txBody>
                    <a:bodyPr/>
                    <a:lstStyle/>
                    <a:p>
                      <a:pPr algn="ctr"/>
                      <a:r>
                        <a:rPr lang="en-GB" sz="1200" b="0" dirty="0"/>
                        <a:t>74</a:t>
                      </a:r>
                    </a:p>
                  </a:txBody>
                  <a:tcPr marL="0" marR="0" marT="0" marB="0">
                    <a:lnL>
                      <a:noFill/>
                    </a:lnL>
                    <a:lnR>
                      <a:noFill/>
                    </a:lnR>
                    <a:lnT>
                      <a:noFill/>
                    </a:lnT>
                    <a:lnB>
                      <a:noFill/>
                    </a:lnB>
                  </a:tcPr>
                </a:tc>
                <a:tc>
                  <a:txBody>
                    <a:bodyPr/>
                    <a:lstStyle/>
                    <a:p>
                      <a:pPr algn="ctr"/>
                      <a:r>
                        <a:rPr lang="en-GB" sz="1200" b="0"/>
                        <a:t>572</a:t>
                      </a:r>
                    </a:p>
                  </a:txBody>
                  <a:tcPr marL="0" marR="0" marT="0" marB="0">
                    <a:lnL>
                      <a:noFill/>
                    </a:lnL>
                    <a:lnR>
                      <a:noFill/>
                    </a:lnR>
                    <a:lnT>
                      <a:noFill/>
                    </a:lnT>
                    <a:lnB>
                      <a:noFill/>
                    </a:lnB>
                  </a:tcPr>
                </a:tc>
              </a:tr>
              <a:tr h="417567">
                <a:tc>
                  <a:txBody>
                    <a:bodyPr/>
                    <a:lstStyle/>
                    <a:p>
                      <a:r>
                        <a:rPr lang="en-GB" sz="1100" b="0" dirty="0"/>
                        <a:t>Freedom to set up a business in another EU country/freedom to provide services</a:t>
                      </a:r>
                    </a:p>
                  </a:txBody>
                  <a:tcPr marL="0" marR="0" marT="0" marB="0">
                    <a:lnL>
                      <a:noFill/>
                    </a:lnL>
                    <a:lnR>
                      <a:noFill/>
                    </a:lnR>
                    <a:lnT>
                      <a:noFill/>
                    </a:lnT>
                    <a:lnB>
                      <a:noFill/>
                    </a:lnB>
                  </a:tcPr>
                </a:tc>
                <a:tc>
                  <a:txBody>
                    <a:bodyPr/>
                    <a:lstStyle/>
                    <a:p>
                      <a:pPr algn="ctr"/>
                      <a:r>
                        <a:rPr lang="en-GB" sz="1200" b="0" dirty="0"/>
                        <a:t>357</a:t>
                      </a:r>
                    </a:p>
                  </a:txBody>
                  <a:tcPr marL="0" marR="0" marT="0" marB="0">
                    <a:lnL>
                      <a:noFill/>
                    </a:lnL>
                    <a:lnR>
                      <a:noFill/>
                    </a:lnR>
                    <a:lnT>
                      <a:noFill/>
                    </a:lnT>
                    <a:lnB>
                      <a:noFill/>
                    </a:lnB>
                  </a:tcPr>
                </a:tc>
                <a:tc>
                  <a:txBody>
                    <a:bodyPr/>
                    <a:lstStyle/>
                    <a:p>
                      <a:pPr algn="ctr"/>
                      <a:r>
                        <a:rPr lang="en-GB" sz="1200" b="0" dirty="0"/>
                        <a:t>69</a:t>
                      </a:r>
                    </a:p>
                  </a:txBody>
                  <a:tcPr marL="0" marR="0" marT="0" marB="0">
                    <a:lnL>
                      <a:noFill/>
                    </a:lnL>
                    <a:lnR>
                      <a:noFill/>
                    </a:lnR>
                    <a:lnT>
                      <a:noFill/>
                    </a:lnT>
                    <a:lnB>
                      <a:noFill/>
                    </a:lnB>
                  </a:tcPr>
                </a:tc>
                <a:tc>
                  <a:txBody>
                    <a:bodyPr/>
                    <a:lstStyle/>
                    <a:p>
                      <a:pPr algn="ctr"/>
                      <a:r>
                        <a:rPr lang="en-GB" sz="1200" b="0" dirty="0"/>
                        <a:t>288</a:t>
                      </a:r>
                    </a:p>
                  </a:txBody>
                  <a:tcPr marL="0" marR="0" marT="0" marB="0">
                    <a:lnL>
                      <a:noFill/>
                    </a:lnL>
                    <a:lnR>
                      <a:noFill/>
                    </a:lnR>
                    <a:lnT>
                      <a:noFill/>
                    </a:lnT>
                    <a:lnB>
                      <a:noFill/>
                    </a:lnB>
                  </a:tcPr>
                </a:tc>
              </a:tr>
              <a:tr h="185585">
                <a:tc>
                  <a:txBody>
                    <a:bodyPr/>
                    <a:lstStyle/>
                    <a:p>
                      <a:r>
                        <a:rPr lang="en-GB" sz="1100" b="0"/>
                        <a:t>Fisheries</a:t>
                      </a:r>
                    </a:p>
                  </a:txBody>
                  <a:tcPr marL="0" marR="0" marT="0" marB="0">
                    <a:lnL>
                      <a:noFill/>
                    </a:lnL>
                    <a:lnR>
                      <a:noFill/>
                    </a:lnR>
                    <a:lnT>
                      <a:noFill/>
                    </a:lnT>
                    <a:lnB>
                      <a:noFill/>
                    </a:lnB>
                  </a:tcPr>
                </a:tc>
                <a:tc>
                  <a:txBody>
                    <a:bodyPr/>
                    <a:lstStyle/>
                    <a:p>
                      <a:pPr algn="ctr"/>
                      <a:r>
                        <a:rPr lang="en-GB" sz="1200" b="0" dirty="0"/>
                        <a:t>1410</a:t>
                      </a:r>
                    </a:p>
                  </a:txBody>
                  <a:tcPr marL="0" marR="0" marT="0" marB="0">
                    <a:lnL>
                      <a:noFill/>
                    </a:lnL>
                    <a:lnR>
                      <a:noFill/>
                    </a:lnR>
                    <a:lnT>
                      <a:noFill/>
                    </a:lnT>
                    <a:lnB>
                      <a:noFill/>
                    </a:lnB>
                  </a:tcPr>
                </a:tc>
                <a:tc>
                  <a:txBody>
                    <a:bodyPr/>
                    <a:lstStyle/>
                    <a:p>
                      <a:pPr algn="ctr"/>
                      <a:r>
                        <a:rPr lang="en-GB" sz="1200" b="0" dirty="0"/>
                        <a:t>1</a:t>
                      </a:r>
                    </a:p>
                  </a:txBody>
                  <a:tcPr marL="0" marR="0" marT="0" marB="0">
                    <a:lnL>
                      <a:noFill/>
                    </a:lnL>
                    <a:lnR>
                      <a:noFill/>
                    </a:lnR>
                    <a:lnT>
                      <a:noFill/>
                    </a:lnT>
                    <a:lnB>
                      <a:noFill/>
                    </a:lnB>
                  </a:tcPr>
                </a:tc>
                <a:tc>
                  <a:txBody>
                    <a:bodyPr/>
                    <a:lstStyle/>
                    <a:p>
                      <a:pPr algn="ctr"/>
                      <a:r>
                        <a:rPr lang="en-GB" sz="1200" b="0" dirty="0"/>
                        <a:t>1409</a:t>
                      </a:r>
                    </a:p>
                  </a:txBody>
                  <a:tcPr marL="0" marR="0" marT="0" marB="0">
                    <a:lnL>
                      <a:noFill/>
                    </a:lnL>
                    <a:lnR>
                      <a:noFill/>
                    </a:lnR>
                    <a:lnT>
                      <a:noFill/>
                    </a:lnT>
                    <a:lnB>
                      <a:noFill/>
                    </a:lnB>
                  </a:tcPr>
                </a:tc>
              </a:tr>
              <a:tr h="185585">
                <a:tc>
                  <a:txBody>
                    <a:bodyPr/>
                    <a:lstStyle/>
                    <a:p>
                      <a:r>
                        <a:rPr lang="en-GB" sz="1100" b="0"/>
                        <a:t>Transport</a:t>
                      </a:r>
                    </a:p>
                  </a:txBody>
                  <a:tcPr marL="0" marR="0" marT="0" marB="0">
                    <a:lnL>
                      <a:noFill/>
                    </a:lnL>
                    <a:lnR>
                      <a:noFill/>
                    </a:lnR>
                    <a:lnT>
                      <a:noFill/>
                    </a:lnT>
                    <a:lnB>
                      <a:noFill/>
                    </a:lnB>
                  </a:tcPr>
                </a:tc>
                <a:tc>
                  <a:txBody>
                    <a:bodyPr/>
                    <a:lstStyle/>
                    <a:p>
                      <a:pPr algn="ctr"/>
                      <a:r>
                        <a:rPr lang="en-GB" sz="1200" b="0" dirty="0"/>
                        <a:t>651</a:t>
                      </a:r>
                    </a:p>
                  </a:txBody>
                  <a:tcPr marL="0" marR="0" marT="0" marB="0">
                    <a:lnL>
                      <a:noFill/>
                    </a:lnL>
                    <a:lnR>
                      <a:noFill/>
                    </a:lnR>
                    <a:lnT>
                      <a:noFill/>
                    </a:lnT>
                    <a:lnB>
                      <a:noFill/>
                    </a:lnB>
                  </a:tcPr>
                </a:tc>
                <a:tc>
                  <a:txBody>
                    <a:bodyPr/>
                    <a:lstStyle/>
                    <a:p>
                      <a:pPr algn="ctr"/>
                      <a:r>
                        <a:rPr lang="en-GB" sz="1200" b="0" dirty="0"/>
                        <a:t>77</a:t>
                      </a:r>
                    </a:p>
                  </a:txBody>
                  <a:tcPr marL="0" marR="0" marT="0" marB="0">
                    <a:lnL>
                      <a:noFill/>
                    </a:lnL>
                    <a:lnR>
                      <a:noFill/>
                    </a:lnR>
                    <a:lnT>
                      <a:noFill/>
                    </a:lnT>
                    <a:lnB>
                      <a:noFill/>
                    </a:lnB>
                  </a:tcPr>
                </a:tc>
                <a:tc>
                  <a:txBody>
                    <a:bodyPr/>
                    <a:lstStyle/>
                    <a:p>
                      <a:pPr algn="ctr"/>
                      <a:r>
                        <a:rPr lang="en-GB" sz="1200" b="0"/>
                        <a:t>574</a:t>
                      </a:r>
                    </a:p>
                  </a:txBody>
                  <a:tcPr marL="0" marR="0" marT="0" marB="0">
                    <a:lnL>
                      <a:noFill/>
                    </a:lnL>
                    <a:lnR>
                      <a:noFill/>
                    </a:lnR>
                    <a:lnT>
                      <a:noFill/>
                    </a:lnT>
                    <a:lnB>
                      <a:noFill/>
                    </a:lnB>
                  </a:tcPr>
                </a:tc>
              </a:tr>
              <a:tr h="185585">
                <a:tc>
                  <a:txBody>
                    <a:bodyPr/>
                    <a:lstStyle/>
                    <a:p>
                      <a:r>
                        <a:rPr lang="en-GB" sz="1100" b="0"/>
                        <a:t>Competition</a:t>
                      </a:r>
                    </a:p>
                  </a:txBody>
                  <a:tcPr marL="0" marR="0" marT="0" marB="0">
                    <a:lnL>
                      <a:noFill/>
                    </a:lnL>
                    <a:lnR>
                      <a:noFill/>
                    </a:lnR>
                    <a:lnT>
                      <a:noFill/>
                    </a:lnT>
                    <a:lnB>
                      <a:noFill/>
                    </a:lnB>
                  </a:tcPr>
                </a:tc>
                <a:tc>
                  <a:txBody>
                    <a:bodyPr/>
                    <a:lstStyle/>
                    <a:p>
                      <a:pPr algn="ctr"/>
                      <a:r>
                        <a:rPr lang="en-GB" sz="1200" b="0" dirty="0"/>
                        <a:t>575</a:t>
                      </a:r>
                    </a:p>
                  </a:txBody>
                  <a:tcPr marL="0" marR="0" marT="0" marB="0">
                    <a:lnL>
                      <a:noFill/>
                    </a:lnL>
                    <a:lnR>
                      <a:noFill/>
                    </a:lnR>
                    <a:lnT>
                      <a:noFill/>
                    </a:lnT>
                    <a:lnB>
                      <a:noFill/>
                    </a:lnB>
                  </a:tcPr>
                </a:tc>
                <a:tc>
                  <a:txBody>
                    <a:bodyPr/>
                    <a:lstStyle/>
                    <a:p>
                      <a:pPr algn="ctr"/>
                      <a:r>
                        <a:rPr lang="en-GB" sz="1200" b="0" dirty="0"/>
                        <a:t>4</a:t>
                      </a:r>
                    </a:p>
                  </a:txBody>
                  <a:tcPr marL="0" marR="0" marT="0" marB="0">
                    <a:lnL>
                      <a:noFill/>
                    </a:lnL>
                    <a:lnR>
                      <a:noFill/>
                    </a:lnR>
                    <a:lnT>
                      <a:noFill/>
                    </a:lnT>
                    <a:lnB>
                      <a:noFill/>
                    </a:lnB>
                  </a:tcPr>
                </a:tc>
                <a:tc>
                  <a:txBody>
                    <a:bodyPr/>
                    <a:lstStyle/>
                    <a:p>
                      <a:pPr algn="ctr"/>
                      <a:r>
                        <a:rPr lang="en-GB" sz="1200" b="0"/>
                        <a:t>571</a:t>
                      </a:r>
                    </a:p>
                  </a:txBody>
                  <a:tcPr marL="0" marR="0" marT="0" marB="0">
                    <a:lnL>
                      <a:noFill/>
                    </a:lnL>
                    <a:lnR>
                      <a:noFill/>
                    </a:lnR>
                    <a:lnT>
                      <a:noFill/>
                    </a:lnT>
                    <a:lnB>
                      <a:noFill/>
                    </a:lnB>
                  </a:tcPr>
                </a:tc>
              </a:tr>
              <a:tr h="185585">
                <a:tc>
                  <a:txBody>
                    <a:bodyPr/>
                    <a:lstStyle/>
                    <a:p>
                      <a:r>
                        <a:rPr lang="en-GB" sz="1100" b="0"/>
                        <a:t>Taxation</a:t>
                      </a:r>
                    </a:p>
                  </a:txBody>
                  <a:tcPr marL="0" marR="0" marT="0" marB="0">
                    <a:lnL>
                      <a:noFill/>
                    </a:lnL>
                    <a:lnR>
                      <a:noFill/>
                    </a:lnR>
                    <a:lnT>
                      <a:noFill/>
                    </a:lnT>
                    <a:lnB>
                      <a:noFill/>
                    </a:lnB>
                  </a:tcPr>
                </a:tc>
                <a:tc>
                  <a:txBody>
                    <a:bodyPr/>
                    <a:lstStyle/>
                    <a:p>
                      <a:pPr algn="ctr"/>
                      <a:r>
                        <a:rPr lang="en-GB" sz="1200" b="0" dirty="0"/>
                        <a:t>173</a:t>
                      </a:r>
                    </a:p>
                  </a:txBody>
                  <a:tcPr marL="0" marR="0" marT="0" marB="0">
                    <a:lnL>
                      <a:noFill/>
                    </a:lnL>
                    <a:lnR>
                      <a:noFill/>
                    </a:lnR>
                    <a:lnT>
                      <a:noFill/>
                    </a:lnT>
                    <a:lnB>
                      <a:noFill/>
                    </a:lnB>
                  </a:tcPr>
                </a:tc>
                <a:tc>
                  <a:txBody>
                    <a:bodyPr/>
                    <a:lstStyle/>
                    <a:p>
                      <a:pPr algn="ctr"/>
                      <a:r>
                        <a:rPr lang="en-GB" sz="1200" b="0" dirty="0"/>
                        <a:t>28</a:t>
                      </a:r>
                    </a:p>
                  </a:txBody>
                  <a:tcPr marL="0" marR="0" marT="0" marB="0">
                    <a:lnL>
                      <a:noFill/>
                    </a:lnL>
                    <a:lnR>
                      <a:noFill/>
                    </a:lnR>
                    <a:lnT>
                      <a:noFill/>
                    </a:lnT>
                    <a:lnB>
                      <a:noFill/>
                    </a:lnB>
                  </a:tcPr>
                </a:tc>
                <a:tc>
                  <a:txBody>
                    <a:bodyPr/>
                    <a:lstStyle/>
                    <a:p>
                      <a:pPr algn="ctr"/>
                      <a:r>
                        <a:rPr lang="en-GB" sz="1200" b="0"/>
                        <a:t>145</a:t>
                      </a:r>
                    </a:p>
                  </a:txBody>
                  <a:tcPr marL="0" marR="0" marT="0" marB="0">
                    <a:lnL>
                      <a:noFill/>
                    </a:lnL>
                    <a:lnR>
                      <a:noFill/>
                    </a:lnR>
                    <a:lnT>
                      <a:noFill/>
                    </a:lnT>
                    <a:lnB>
                      <a:noFill/>
                    </a:lnB>
                  </a:tcPr>
                </a:tc>
              </a:tr>
              <a:tr h="182953">
                <a:tc>
                  <a:txBody>
                    <a:bodyPr/>
                    <a:lstStyle/>
                    <a:p>
                      <a:r>
                        <a:rPr lang="en-GB" sz="1100" b="0" dirty="0"/>
                        <a:t>Relations with the rest of the world</a:t>
                      </a:r>
                    </a:p>
                  </a:txBody>
                  <a:tcPr marL="0" marR="0" marT="0" marB="0">
                    <a:lnL>
                      <a:noFill/>
                    </a:lnL>
                    <a:lnR>
                      <a:noFill/>
                    </a:lnR>
                    <a:lnT>
                      <a:noFill/>
                    </a:lnT>
                    <a:lnB>
                      <a:noFill/>
                    </a:lnB>
                  </a:tcPr>
                </a:tc>
                <a:tc>
                  <a:txBody>
                    <a:bodyPr/>
                    <a:lstStyle/>
                    <a:p>
                      <a:pPr algn="ctr"/>
                      <a:r>
                        <a:rPr lang="en-GB" sz="1200" b="0" i="0" dirty="0"/>
                        <a:t>3994</a:t>
                      </a:r>
                    </a:p>
                  </a:txBody>
                  <a:tcPr marL="0" marR="0" marT="0" marB="0">
                    <a:lnL>
                      <a:noFill/>
                    </a:lnL>
                    <a:lnR>
                      <a:noFill/>
                    </a:lnR>
                    <a:lnT>
                      <a:noFill/>
                    </a:lnT>
                    <a:lnB>
                      <a:noFill/>
                    </a:lnB>
                  </a:tcPr>
                </a:tc>
                <a:tc>
                  <a:txBody>
                    <a:bodyPr/>
                    <a:lstStyle/>
                    <a:p>
                      <a:pPr algn="ctr"/>
                      <a:r>
                        <a:rPr lang="en-GB" sz="1200" b="0" dirty="0"/>
                        <a:t>4</a:t>
                      </a:r>
                    </a:p>
                  </a:txBody>
                  <a:tcPr marL="0" marR="0" marT="0" marB="0">
                    <a:lnL>
                      <a:noFill/>
                    </a:lnL>
                    <a:lnR>
                      <a:noFill/>
                    </a:lnR>
                    <a:lnT>
                      <a:noFill/>
                    </a:lnT>
                    <a:lnB>
                      <a:noFill/>
                    </a:lnB>
                  </a:tcPr>
                </a:tc>
                <a:tc>
                  <a:txBody>
                    <a:bodyPr/>
                    <a:lstStyle/>
                    <a:p>
                      <a:pPr algn="ctr"/>
                      <a:r>
                        <a:rPr lang="en-GB" sz="1200" b="0"/>
                        <a:t>3990</a:t>
                      </a:r>
                    </a:p>
                  </a:txBody>
                  <a:tcPr marL="0" marR="0" marT="0" marB="0">
                    <a:lnL>
                      <a:noFill/>
                    </a:lnL>
                    <a:lnR>
                      <a:noFill/>
                    </a:lnR>
                    <a:lnT>
                      <a:noFill/>
                    </a:lnT>
                    <a:lnB>
                      <a:noFill/>
                    </a:lnB>
                  </a:tcPr>
                </a:tc>
              </a:tr>
              <a:tr h="185585">
                <a:tc>
                  <a:txBody>
                    <a:bodyPr/>
                    <a:lstStyle/>
                    <a:p>
                      <a:r>
                        <a:rPr lang="en-GB" sz="1100" b="0"/>
                        <a:t>Energy</a:t>
                      </a:r>
                    </a:p>
                  </a:txBody>
                  <a:tcPr marL="0" marR="0" marT="0" marB="0">
                    <a:lnL>
                      <a:noFill/>
                    </a:lnL>
                    <a:lnR>
                      <a:noFill/>
                    </a:lnR>
                    <a:lnT>
                      <a:noFill/>
                    </a:lnT>
                    <a:lnB>
                      <a:noFill/>
                    </a:lnB>
                  </a:tcPr>
                </a:tc>
                <a:tc>
                  <a:txBody>
                    <a:bodyPr/>
                    <a:lstStyle/>
                    <a:p>
                      <a:pPr algn="ctr"/>
                      <a:r>
                        <a:rPr lang="en-GB" sz="1200" b="0" dirty="0"/>
                        <a:t>361</a:t>
                      </a:r>
                    </a:p>
                  </a:txBody>
                  <a:tcPr marL="0" marR="0" marT="0" marB="0">
                    <a:lnL>
                      <a:noFill/>
                    </a:lnL>
                    <a:lnR>
                      <a:noFill/>
                    </a:lnR>
                    <a:lnT>
                      <a:noFill/>
                    </a:lnT>
                    <a:lnB>
                      <a:noFill/>
                    </a:lnB>
                  </a:tcPr>
                </a:tc>
                <a:tc>
                  <a:txBody>
                    <a:bodyPr/>
                    <a:lstStyle/>
                    <a:p>
                      <a:pPr algn="ctr"/>
                      <a:r>
                        <a:rPr lang="en-GB" sz="1200" b="0" dirty="0"/>
                        <a:t>16</a:t>
                      </a:r>
                    </a:p>
                  </a:txBody>
                  <a:tcPr marL="0" marR="0" marT="0" marB="0">
                    <a:lnL>
                      <a:noFill/>
                    </a:lnL>
                    <a:lnR>
                      <a:noFill/>
                    </a:lnR>
                    <a:lnT>
                      <a:noFill/>
                    </a:lnT>
                    <a:lnB>
                      <a:noFill/>
                    </a:lnB>
                  </a:tcPr>
                </a:tc>
                <a:tc>
                  <a:txBody>
                    <a:bodyPr/>
                    <a:lstStyle/>
                    <a:p>
                      <a:pPr algn="ctr"/>
                      <a:r>
                        <a:rPr lang="en-GB" sz="1200" b="0"/>
                        <a:t>345</a:t>
                      </a:r>
                    </a:p>
                  </a:txBody>
                  <a:tcPr marL="0" marR="0" marT="0" marB="0">
                    <a:lnL>
                      <a:noFill/>
                    </a:lnL>
                    <a:lnR>
                      <a:noFill/>
                    </a:lnR>
                    <a:lnT>
                      <a:noFill/>
                    </a:lnT>
                    <a:lnB>
                      <a:noFill/>
                    </a:lnB>
                  </a:tcPr>
                </a:tc>
              </a:tr>
              <a:tr h="278379">
                <a:tc>
                  <a:txBody>
                    <a:bodyPr/>
                    <a:lstStyle/>
                    <a:p>
                      <a:r>
                        <a:rPr lang="en-GB" sz="1100" b="0"/>
                        <a:t>Industrial policy and internal market</a:t>
                      </a:r>
                    </a:p>
                  </a:txBody>
                  <a:tcPr marL="0" marR="0" marT="0" marB="0">
                    <a:lnL>
                      <a:noFill/>
                    </a:lnL>
                    <a:lnR>
                      <a:noFill/>
                    </a:lnR>
                    <a:lnT>
                      <a:noFill/>
                    </a:lnT>
                    <a:lnB>
                      <a:noFill/>
                    </a:lnB>
                  </a:tcPr>
                </a:tc>
                <a:tc>
                  <a:txBody>
                    <a:bodyPr/>
                    <a:lstStyle/>
                    <a:p>
                      <a:pPr algn="ctr"/>
                      <a:r>
                        <a:rPr lang="en-GB" sz="1200" b="0" dirty="0"/>
                        <a:t>1364</a:t>
                      </a:r>
                    </a:p>
                  </a:txBody>
                  <a:tcPr marL="0" marR="0" marT="0" marB="0">
                    <a:lnL>
                      <a:noFill/>
                    </a:lnL>
                    <a:lnR>
                      <a:noFill/>
                    </a:lnR>
                    <a:lnT>
                      <a:noFill/>
                    </a:lnT>
                    <a:lnB>
                      <a:noFill/>
                    </a:lnB>
                  </a:tcPr>
                </a:tc>
                <a:tc>
                  <a:txBody>
                    <a:bodyPr/>
                    <a:lstStyle/>
                    <a:p>
                      <a:pPr algn="ctr"/>
                      <a:r>
                        <a:rPr lang="en-GB" sz="1200" b="0" dirty="0"/>
                        <a:t>256</a:t>
                      </a:r>
                    </a:p>
                  </a:txBody>
                  <a:tcPr marL="0" marR="0" marT="0" marB="0">
                    <a:lnL>
                      <a:noFill/>
                    </a:lnL>
                    <a:lnR>
                      <a:noFill/>
                    </a:lnR>
                    <a:lnT>
                      <a:noFill/>
                    </a:lnT>
                    <a:lnB>
                      <a:noFill/>
                    </a:lnB>
                  </a:tcPr>
                </a:tc>
                <a:tc>
                  <a:txBody>
                    <a:bodyPr/>
                    <a:lstStyle/>
                    <a:p>
                      <a:pPr algn="ctr"/>
                      <a:r>
                        <a:rPr lang="en-GB" sz="1200" b="0" dirty="0"/>
                        <a:t>1108</a:t>
                      </a:r>
                    </a:p>
                  </a:txBody>
                  <a:tcPr marL="0" marR="0" marT="0" marB="0">
                    <a:lnL>
                      <a:noFill/>
                    </a:lnL>
                    <a:lnR>
                      <a:noFill/>
                    </a:lnR>
                    <a:lnT>
                      <a:noFill/>
                    </a:lnT>
                    <a:lnB>
                      <a:noFill/>
                    </a:lnB>
                  </a:tcPr>
                </a:tc>
              </a:tr>
              <a:tr h="185585">
                <a:tc>
                  <a:txBody>
                    <a:bodyPr/>
                    <a:lstStyle/>
                    <a:p>
                      <a:r>
                        <a:rPr lang="en-GB" sz="1100" b="0"/>
                        <a:t>Regional policy</a:t>
                      </a:r>
                    </a:p>
                  </a:txBody>
                  <a:tcPr marL="0" marR="0" marT="0" marB="0">
                    <a:lnL>
                      <a:noFill/>
                    </a:lnL>
                    <a:lnR>
                      <a:noFill/>
                    </a:lnR>
                    <a:lnT>
                      <a:noFill/>
                    </a:lnT>
                    <a:lnB>
                      <a:noFill/>
                    </a:lnB>
                  </a:tcPr>
                </a:tc>
                <a:tc>
                  <a:txBody>
                    <a:bodyPr/>
                    <a:lstStyle/>
                    <a:p>
                      <a:pPr algn="ctr"/>
                      <a:r>
                        <a:rPr lang="en-GB" sz="1200" b="0" dirty="0"/>
                        <a:t>322</a:t>
                      </a:r>
                    </a:p>
                  </a:txBody>
                  <a:tcPr marL="0" marR="0" marT="0" marB="0">
                    <a:lnL>
                      <a:noFill/>
                    </a:lnL>
                    <a:lnR>
                      <a:noFill/>
                    </a:lnR>
                    <a:lnT>
                      <a:noFill/>
                    </a:lnT>
                    <a:lnB>
                      <a:noFill/>
                    </a:lnB>
                  </a:tcPr>
                </a:tc>
                <a:tc>
                  <a:txBody>
                    <a:bodyPr/>
                    <a:lstStyle/>
                    <a:p>
                      <a:pPr algn="ctr"/>
                      <a:r>
                        <a:rPr lang="en-GB" sz="1200" b="0" dirty="0"/>
                        <a:t>2</a:t>
                      </a:r>
                    </a:p>
                  </a:txBody>
                  <a:tcPr marL="0" marR="0" marT="0" marB="0">
                    <a:lnL>
                      <a:noFill/>
                    </a:lnL>
                    <a:lnR>
                      <a:noFill/>
                    </a:lnR>
                    <a:lnT>
                      <a:noFill/>
                    </a:lnT>
                    <a:lnB>
                      <a:noFill/>
                    </a:lnB>
                  </a:tcPr>
                </a:tc>
                <a:tc>
                  <a:txBody>
                    <a:bodyPr/>
                    <a:lstStyle/>
                    <a:p>
                      <a:pPr algn="ctr"/>
                      <a:r>
                        <a:rPr lang="en-GB" sz="1200" b="0" dirty="0"/>
                        <a:t>320</a:t>
                      </a:r>
                    </a:p>
                  </a:txBody>
                  <a:tcPr marL="0" marR="0" marT="0" marB="0">
                    <a:lnL>
                      <a:noFill/>
                    </a:lnL>
                    <a:lnR>
                      <a:noFill/>
                    </a:lnR>
                    <a:lnT>
                      <a:noFill/>
                    </a:lnT>
                    <a:lnB>
                      <a:noFill/>
                    </a:lnB>
                  </a:tcPr>
                </a:tc>
              </a:tr>
              <a:tr h="278379">
                <a:tc>
                  <a:txBody>
                    <a:bodyPr/>
                    <a:lstStyle/>
                    <a:p>
                      <a:r>
                        <a:rPr lang="en-GB" sz="1100" b="0" dirty="0"/>
                        <a:t>Law relating to undertakings (businesses)</a:t>
                      </a:r>
                    </a:p>
                  </a:txBody>
                  <a:tcPr marL="0" marR="0" marT="0" marB="0">
                    <a:lnL>
                      <a:noFill/>
                    </a:lnL>
                    <a:lnR>
                      <a:noFill/>
                    </a:lnR>
                    <a:lnT>
                      <a:noFill/>
                    </a:lnT>
                    <a:lnB>
                      <a:noFill/>
                    </a:lnB>
                  </a:tcPr>
                </a:tc>
                <a:tc>
                  <a:txBody>
                    <a:bodyPr/>
                    <a:lstStyle/>
                    <a:p>
                      <a:pPr algn="ctr"/>
                      <a:r>
                        <a:rPr lang="en-GB" sz="1200" b="0" dirty="0"/>
                        <a:t>113</a:t>
                      </a:r>
                    </a:p>
                  </a:txBody>
                  <a:tcPr marL="0" marR="0" marT="0" marB="0">
                    <a:lnL>
                      <a:noFill/>
                    </a:lnL>
                    <a:lnR>
                      <a:noFill/>
                    </a:lnR>
                    <a:lnT>
                      <a:noFill/>
                    </a:lnT>
                    <a:lnB>
                      <a:noFill/>
                    </a:lnB>
                  </a:tcPr>
                </a:tc>
                <a:tc>
                  <a:txBody>
                    <a:bodyPr/>
                    <a:lstStyle/>
                    <a:p>
                      <a:pPr algn="ctr"/>
                      <a:r>
                        <a:rPr lang="en-GB" sz="1200" b="0" dirty="0"/>
                        <a:t>31</a:t>
                      </a:r>
                    </a:p>
                  </a:txBody>
                  <a:tcPr marL="0" marR="0" marT="0" marB="0">
                    <a:lnL>
                      <a:noFill/>
                    </a:lnL>
                    <a:lnR>
                      <a:noFill/>
                    </a:lnR>
                    <a:lnT>
                      <a:noFill/>
                    </a:lnT>
                    <a:lnB>
                      <a:noFill/>
                    </a:lnB>
                  </a:tcPr>
                </a:tc>
                <a:tc>
                  <a:txBody>
                    <a:bodyPr/>
                    <a:lstStyle/>
                    <a:p>
                      <a:pPr algn="ctr"/>
                      <a:r>
                        <a:rPr lang="en-GB" sz="1200" b="0" dirty="0"/>
                        <a:t>82</a:t>
                      </a:r>
                    </a:p>
                  </a:txBody>
                  <a:tcPr marL="0" marR="0" marT="0" marB="0">
                    <a:lnL>
                      <a:noFill/>
                    </a:lnL>
                    <a:lnR>
                      <a:noFill/>
                    </a:lnR>
                    <a:lnT>
                      <a:noFill/>
                    </a:lnT>
                    <a:lnB>
                      <a:noFill/>
                    </a:lnB>
                  </a:tcPr>
                </a:tc>
              </a:tr>
              <a:tr h="185585">
                <a:tc>
                  <a:txBody>
                    <a:bodyPr/>
                    <a:lstStyle/>
                    <a:p>
                      <a:r>
                        <a:rPr lang="en-GB" sz="1100" b="0"/>
                        <a:t>Foreign and security policy</a:t>
                      </a:r>
                    </a:p>
                  </a:txBody>
                  <a:tcPr marL="0" marR="0" marT="0" marB="0">
                    <a:lnL>
                      <a:noFill/>
                    </a:lnL>
                    <a:lnR>
                      <a:noFill/>
                    </a:lnR>
                    <a:lnT>
                      <a:noFill/>
                    </a:lnT>
                    <a:lnB>
                      <a:noFill/>
                    </a:lnB>
                  </a:tcPr>
                </a:tc>
                <a:tc>
                  <a:txBody>
                    <a:bodyPr/>
                    <a:lstStyle/>
                    <a:p>
                      <a:pPr algn="ctr"/>
                      <a:r>
                        <a:rPr lang="en-GB" sz="1200" b="0" dirty="0"/>
                        <a:t>622</a:t>
                      </a:r>
                    </a:p>
                  </a:txBody>
                  <a:tcPr marL="0" marR="0" marT="0" marB="0">
                    <a:lnL>
                      <a:noFill/>
                    </a:lnL>
                    <a:lnR>
                      <a:noFill/>
                    </a:lnR>
                    <a:lnT>
                      <a:noFill/>
                    </a:lnT>
                    <a:lnB>
                      <a:noFill/>
                    </a:lnB>
                  </a:tcPr>
                </a:tc>
                <a:tc>
                  <a:txBody>
                    <a:bodyPr/>
                    <a:lstStyle/>
                    <a:p>
                      <a:pPr algn="ctr"/>
                      <a:r>
                        <a:rPr lang="en-GB" sz="1200" b="0" dirty="0"/>
                        <a:t>1</a:t>
                      </a:r>
                    </a:p>
                  </a:txBody>
                  <a:tcPr marL="0" marR="0" marT="0" marB="0">
                    <a:lnL>
                      <a:noFill/>
                    </a:lnL>
                    <a:lnR>
                      <a:noFill/>
                    </a:lnR>
                    <a:lnT>
                      <a:noFill/>
                    </a:lnT>
                    <a:lnB>
                      <a:noFill/>
                    </a:lnB>
                  </a:tcPr>
                </a:tc>
                <a:tc>
                  <a:txBody>
                    <a:bodyPr/>
                    <a:lstStyle/>
                    <a:p>
                      <a:pPr algn="ctr"/>
                      <a:r>
                        <a:rPr lang="en-GB" sz="1200" b="0" dirty="0"/>
                        <a:t>621</a:t>
                      </a:r>
                    </a:p>
                  </a:txBody>
                  <a:tcPr marL="0" marR="0" marT="0" marB="0">
                    <a:lnL>
                      <a:noFill/>
                    </a:lnL>
                    <a:lnR>
                      <a:noFill/>
                    </a:lnR>
                    <a:lnT>
                      <a:noFill/>
                    </a:lnT>
                    <a:lnB>
                      <a:noFill/>
                    </a:lnB>
                  </a:tcPr>
                </a:tc>
              </a:tr>
              <a:tr h="189563">
                <a:tc>
                  <a:txBody>
                    <a:bodyPr/>
                    <a:lstStyle/>
                    <a:p>
                      <a:r>
                        <a:rPr lang="en-GB" sz="1100" b="0"/>
                        <a:t>Area of freedom, security and justice</a:t>
                      </a:r>
                    </a:p>
                  </a:txBody>
                  <a:tcPr marL="0" marR="0" marT="0" marB="0">
                    <a:lnL>
                      <a:noFill/>
                    </a:lnL>
                    <a:lnR>
                      <a:noFill/>
                    </a:lnR>
                    <a:lnT>
                      <a:noFill/>
                    </a:lnT>
                    <a:lnB>
                      <a:noFill/>
                    </a:lnB>
                  </a:tcPr>
                </a:tc>
                <a:tc>
                  <a:txBody>
                    <a:bodyPr/>
                    <a:lstStyle/>
                    <a:p>
                      <a:pPr algn="ctr"/>
                      <a:r>
                        <a:rPr lang="en-GB" sz="1200" b="0" dirty="0"/>
                        <a:t>705</a:t>
                      </a:r>
                    </a:p>
                  </a:txBody>
                  <a:tcPr marL="0" marR="0" marT="0" marB="0">
                    <a:lnL>
                      <a:noFill/>
                    </a:lnL>
                    <a:lnR>
                      <a:noFill/>
                    </a:lnR>
                    <a:lnT>
                      <a:noFill/>
                    </a:lnT>
                    <a:lnB>
                      <a:noFill/>
                    </a:lnB>
                  </a:tcPr>
                </a:tc>
                <a:tc>
                  <a:txBody>
                    <a:bodyPr/>
                    <a:lstStyle/>
                    <a:p>
                      <a:pPr algn="ctr"/>
                      <a:r>
                        <a:rPr lang="en-GB" sz="1200" b="0" dirty="0"/>
                        <a:t>36</a:t>
                      </a:r>
                    </a:p>
                  </a:txBody>
                  <a:tcPr marL="0" marR="0" marT="0" marB="0">
                    <a:lnL>
                      <a:noFill/>
                    </a:lnL>
                    <a:lnR>
                      <a:noFill/>
                    </a:lnR>
                    <a:lnT>
                      <a:noFill/>
                    </a:lnT>
                    <a:lnB>
                      <a:noFill/>
                    </a:lnB>
                  </a:tcPr>
                </a:tc>
                <a:tc>
                  <a:txBody>
                    <a:bodyPr/>
                    <a:lstStyle/>
                    <a:p>
                      <a:pPr algn="ctr"/>
                      <a:r>
                        <a:rPr lang="en-GB" sz="1200" b="0" dirty="0"/>
                        <a:t>669</a:t>
                      </a:r>
                    </a:p>
                  </a:txBody>
                  <a:tcPr marL="0" marR="0" marT="0" marB="0">
                    <a:lnL>
                      <a:noFill/>
                    </a:lnL>
                    <a:lnR>
                      <a:noFill/>
                    </a:lnR>
                    <a:lnT>
                      <a:noFill/>
                    </a:lnT>
                    <a:lnB>
                      <a:noFill/>
                    </a:lnB>
                  </a:tcPr>
                </a:tc>
              </a:tr>
              <a:tr h="243840">
                <a:tc>
                  <a:txBody>
                    <a:bodyPr/>
                    <a:lstStyle/>
                    <a:p>
                      <a:r>
                        <a:rPr lang="en-GB" sz="1100" b="0" dirty="0"/>
                        <a:t> </a:t>
                      </a:r>
                    </a:p>
                  </a:txBody>
                  <a:tcPr marL="0" marR="0" marT="0" marB="0">
                    <a:lnL>
                      <a:noFill/>
                    </a:lnL>
                    <a:lnR>
                      <a:noFill/>
                    </a:lnR>
                    <a:lnT>
                      <a:noFill/>
                    </a:lnT>
                    <a:lnB>
                      <a:noFill/>
                    </a:lnB>
                  </a:tcPr>
                </a:tc>
                <a:tc>
                  <a:txBody>
                    <a:bodyPr/>
                    <a:lstStyle/>
                    <a:p>
                      <a:pPr algn="ctr"/>
                      <a:r>
                        <a:rPr lang="en-GB" sz="1600" b="1" dirty="0"/>
                        <a:t>18031</a:t>
                      </a:r>
                    </a:p>
                  </a:txBody>
                  <a:tcPr marL="0" marR="0" marT="0" marB="0">
                    <a:lnL>
                      <a:noFill/>
                    </a:lnL>
                    <a:lnR>
                      <a:noFill/>
                    </a:lnR>
                    <a:lnT>
                      <a:noFill/>
                    </a:lnT>
                    <a:lnB>
                      <a:noFill/>
                    </a:lnB>
                  </a:tcPr>
                </a:tc>
                <a:tc>
                  <a:txBody>
                    <a:bodyPr/>
                    <a:lstStyle/>
                    <a:p>
                      <a:pPr algn="ctr"/>
                      <a:r>
                        <a:rPr lang="en-GB" sz="1600" b="1" dirty="0"/>
                        <a:t>926</a:t>
                      </a:r>
                    </a:p>
                  </a:txBody>
                  <a:tcPr marL="0" marR="0" marT="0" marB="0">
                    <a:lnL>
                      <a:noFill/>
                    </a:lnL>
                    <a:lnR>
                      <a:noFill/>
                    </a:lnR>
                    <a:lnT>
                      <a:noFill/>
                    </a:lnT>
                    <a:lnB>
                      <a:noFill/>
                    </a:lnB>
                  </a:tcPr>
                </a:tc>
                <a:tc>
                  <a:txBody>
                    <a:bodyPr/>
                    <a:lstStyle/>
                    <a:p>
                      <a:pPr algn="ctr"/>
                      <a:r>
                        <a:rPr lang="en-GB" sz="1600" b="1" dirty="0"/>
                        <a:t>17105</a:t>
                      </a: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364345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347867" y="1052739"/>
            <a:ext cx="2985113" cy="584775"/>
          </a:xfrm>
          <a:prstGeom prst="rect">
            <a:avLst/>
          </a:prstGeom>
          <a:noFill/>
        </p:spPr>
        <p:txBody>
          <a:bodyPr wrap="none" rtlCol="0">
            <a:spAutoFit/>
          </a:bodyPr>
          <a:lstStyle/>
          <a:p>
            <a:r>
              <a:rPr lang="de-DE" sz="3200" b="1" dirty="0">
                <a:solidFill>
                  <a:srgbClr val="003399"/>
                </a:solidFill>
                <a:effectLst>
                  <a:outerShdw blurRad="38100" dist="38100" dir="2700000" algn="tl">
                    <a:srgbClr val="000000">
                      <a:alpha val="43137"/>
                    </a:srgbClr>
                  </a:outerShdw>
                </a:effectLst>
              </a:rPr>
              <a:t>Brexit Modelle</a:t>
            </a:r>
            <a:endParaRPr lang="en-GB" sz="3200" b="1" dirty="0">
              <a:solidFill>
                <a:srgbClr val="003399"/>
              </a:solidFill>
              <a:effectLst>
                <a:outerShdw blurRad="38100" dist="38100" dir="2700000" algn="tl">
                  <a:srgbClr val="000000">
                    <a:alpha val="43137"/>
                  </a:srgbClr>
                </a:outerShdw>
              </a:effectLst>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65669"/>
            <a:ext cx="1152144" cy="838505"/>
          </a:xfrm>
          <a:prstGeom prst="rect">
            <a:avLst/>
          </a:prstGeom>
        </p:spPr>
      </p:pic>
      <p:sp>
        <p:nvSpPr>
          <p:cNvPr id="6" name="Textfeld 5"/>
          <p:cNvSpPr txBox="1"/>
          <p:nvPr/>
        </p:nvSpPr>
        <p:spPr>
          <a:xfrm>
            <a:off x="1161370" y="1655576"/>
            <a:ext cx="7909375" cy="1200329"/>
          </a:xfrm>
          <a:prstGeom prst="rect">
            <a:avLst/>
          </a:prstGeom>
          <a:noFill/>
        </p:spPr>
        <p:txBody>
          <a:bodyPr wrap="square" rtlCol="0">
            <a:spAutoFit/>
          </a:bodyPr>
          <a:lstStyle/>
          <a:p>
            <a:r>
              <a:rPr lang="de-DE" u="sng" dirty="0"/>
              <a:t>Norwegisches Modell:</a:t>
            </a:r>
            <a:r>
              <a:rPr lang="de-DE" dirty="0"/>
              <a:t> GB tritt dem EWR bei. Uneingeschränkter Zugang zum Binnenmarkt, EU-Standards und Richtlinien müssen übernommen werden, ohne Einfluss auf ihre Ausgestaltung zu haben. London zahlt weiterhin in den EU-Haushalt.</a:t>
            </a:r>
            <a:endParaRPr lang="en-GB" dirty="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3038348"/>
            <a:ext cx="1228277" cy="878400"/>
          </a:xfrm>
          <a:prstGeom prst="rect">
            <a:avLst/>
          </a:prstGeom>
        </p:spPr>
      </p:pic>
      <p:sp>
        <p:nvSpPr>
          <p:cNvPr id="9" name="Textfeld 8"/>
          <p:cNvSpPr txBox="1"/>
          <p:nvPr/>
        </p:nvSpPr>
        <p:spPr>
          <a:xfrm>
            <a:off x="1205962" y="3013661"/>
            <a:ext cx="7883119" cy="923330"/>
          </a:xfrm>
          <a:prstGeom prst="rect">
            <a:avLst/>
          </a:prstGeom>
          <a:noFill/>
        </p:spPr>
        <p:txBody>
          <a:bodyPr wrap="square" rtlCol="0">
            <a:spAutoFit/>
          </a:bodyPr>
          <a:lstStyle/>
          <a:p>
            <a:r>
              <a:rPr lang="de-DE" u="sng" dirty="0"/>
              <a:t>Türkisches Modell</a:t>
            </a:r>
            <a:r>
              <a:rPr lang="de-DE" dirty="0"/>
              <a:t>: Interne Zolltarife werden aufgehoben. GB übernimmt Zolltarife der EU für Drittländer. London hat kein Mitspracherecht bei der Festlegung der EU-Außenhandelspolitik.</a:t>
            </a:r>
            <a:endParaRPr lang="en-GB" dirty="0"/>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7" y="4318513"/>
            <a:ext cx="1151032" cy="796112"/>
          </a:xfrm>
          <a:prstGeom prst="rect">
            <a:avLst/>
          </a:prstGeom>
        </p:spPr>
      </p:pic>
      <p:sp>
        <p:nvSpPr>
          <p:cNvPr id="12" name="Textfeld 11"/>
          <p:cNvSpPr txBox="1"/>
          <p:nvPr/>
        </p:nvSpPr>
        <p:spPr>
          <a:xfrm>
            <a:off x="1169886" y="4183962"/>
            <a:ext cx="7918599" cy="1200329"/>
          </a:xfrm>
          <a:prstGeom prst="rect">
            <a:avLst/>
          </a:prstGeom>
          <a:noFill/>
        </p:spPr>
        <p:txBody>
          <a:bodyPr wrap="square" rtlCol="0">
            <a:spAutoFit/>
          </a:bodyPr>
          <a:lstStyle/>
          <a:p>
            <a:r>
              <a:rPr lang="de-DE" u="sng" dirty="0"/>
              <a:t>Schweizer Modell:</a:t>
            </a:r>
            <a:r>
              <a:rPr lang="de-DE" dirty="0"/>
              <a:t> Beitritt zur EFTA statt EWR. Zugang zum EU-Binnenmarkt über bilaterale Verträge. Keinen generellen Zugang zu den EU-Märkten im Bereich für Finanzdienstleistungen. London zahlt weiterhin in den EU-Haushalt.</a:t>
            </a:r>
            <a:endParaRPr lang="en-GB" u="sng" dirty="0"/>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502336"/>
            <a:ext cx="1265839" cy="1305923"/>
          </a:xfrm>
          <a:prstGeom prst="rect">
            <a:avLst/>
          </a:prstGeom>
        </p:spPr>
      </p:pic>
      <p:sp>
        <p:nvSpPr>
          <p:cNvPr id="14" name="Textfeld 13"/>
          <p:cNvSpPr txBox="1"/>
          <p:nvPr/>
        </p:nvSpPr>
        <p:spPr>
          <a:xfrm>
            <a:off x="1161368" y="5574257"/>
            <a:ext cx="7903088" cy="1200329"/>
          </a:xfrm>
          <a:prstGeom prst="rect">
            <a:avLst/>
          </a:prstGeom>
          <a:noFill/>
        </p:spPr>
        <p:txBody>
          <a:bodyPr wrap="square" rtlCol="0">
            <a:spAutoFit/>
          </a:bodyPr>
          <a:lstStyle/>
          <a:p>
            <a:r>
              <a:rPr lang="de-DE" u="sng" dirty="0"/>
              <a:t>WTO-Option:</a:t>
            </a:r>
            <a:r>
              <a:rPr lang="de-DE" dirty="0"/>
              <a:t> Handel zwischen dem Vereinigten Königreich und der EU im Rahmen der Regeln der Welthandelsorganisation. Eingeschränktester Zugang zum Binnenmarkt, jedoch müssen im Vergleich am wenigsten Bestimmungen der EU übernommen werden. </a:t>
            </a:r>
            <a:endParaRPr lang="en-GB" u="sng" dirty="0"/>
          </a:p>
        </p:txBody>
      </p:sp>
    </p:spTree>
    <p:extLst>
      <p:ext uri="{BB962C8B-B14F-4D97-AF65-F5344CB8AC3E}">
        <p14:creationId xmlns:p14="http://schemas.microsoft.com/office/powerpoint/2010/main" val="2230718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a:stretch>
            <a:fillRect/>
          </a:stretch>
        </p:blipFill>
        <p:spPr>
          <a:xfrm>
            <a:off x="611560" y="1844824"/>
            <a:ext cx="8172400" cy="4785232"/>
          </a:xfrm>
          <a:prstGeom prst="rect">
            <a:avLst/>
          </a:prstGeom>
        </p:spPr>
      </p:pic>
      <p:sp>
        <p:nvSpPr>
          <p:cNvPr id="4" name="Text Box 7">
            <a:extLst>
              <a:ext uri="{FF2B5EF4-FFF2-40B4-BE49-F238E27FC236}">
                <a16:creationId xmlns="" xmlns:a16="http://schemas.microsoft.com/office/drawing/2014/main" id="{2E9793B8-B291-481B-AA84-98FA151CCADE}"/>
              </a:ext>
            </a:extLst>
          </p:cNvPr>
          <p:cNvSpPr txBox="1">
            <a:spLocks noChangeArrowheads="1"/>
          </p:cNvSpPr>
          <p:nvPr/>
        </p:nvSpPr>
        <p:spPr bwMode="auto">
          <a:xfrm>
            <a:off x="1331120" y="980729"/>
            <a:ext cx="6481763"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spcBef>
                <a:spcPct val="50000"/>
              </a:spcBef>
              <a:defRPr/>
            </a:pPr>
            <a:r>
              <a:rPr lang="de-DE" sz="4000" b="1" dirty="0">
                <a:solidFill>
                  <a:srgbClr val="003399"/>
                </a:solidFill>
                <a:effectLst>
                  <a:outerShdw blurRad="38100" dist="38100" dir="2700000" algn="tl">
                    <a:srgbClr val="C0C0C0"/>
                  </a:outerShdw>
                </a:effectLst>
                <a:latin typeface="Arial" charset="0"/>
              </a:rPr>
              <a:t>Positionen UK </a:t>
            </a:r>
          </a:p>
        </p:txBody>
      </p:sp>
    </p:spTree>
    <p:extLst>
      <p:ext uri="{BB962C8B-B14F-4D97-AF65-F5344CB8AC3E}">
        <p14:creationId xmlns:p14="http://schemas.microsoft.com/office/powerpoint/2010/main" val="1525224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 xmlns:a16="http://schemas.microsoft.com/office/drawing/2014/main" id="{07671042-ABCA-40F9-A9C6-FBF49F9EA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0" y="1852612"/>
            <a:ext cx="7560840" cy="5040559"/>
          </a:xfrm>
          <a:prstGeom prst="rect">
            <a:avLst/>
          </a:prstGeom>
        </p:spPr>
      </p:pic>
      <p:sp>
        <p:nvSpPr>
          <p:cNvPr id="6" name="Text Box 7">
            <a:extLst>
              <a:ext uri="{FF2B5EF4-FFF2-40B4-BE49-F238E27FC236}">
                <a16:creationId xmlns="" xmlns:a16="http://schemas.microsoft.com/office/drawing/2014/main" id="{658AC68C-D7D7-4894-B476-914085188EA2}"/>
              </a:ext>
            </a:extLst>
          </p:cNvPr>
          <p:cNvSpPr txBox="1">
            <a:spLocks noChangeArrowheads="1"/>
          </p:cNvSpPr>
          <p:nvPr/>
        </p:nvSpPr>
        <p:spPr bwMode="auto">
          <a:xfrm>
            <a:off x="1331120" y="980729"/>
            <a:ext cx="6481763"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spcBef>
                <a:spcPct val="50000"/>
              </a:spcBef>
              <a:defRPr/>
            </a:pPr>
            <a:r>
              <a:rPr lang="de-DE" sz="4000" b="1" dirty="0">
                <a:solidFill>
                  <a:srgbClr val="003399"/>
                </a:solidFill>
                <a:effectLst>
                  <a:outerShdw blurRad="38100" dist="38100" dir="2700000" algn="tl">
                    <a:srgbClr val="C0C0C0"/>
                  </a:outerShdw>
                </a:effectLst>
                <a:latin typeface="Arial" charset="0"/>
              </a:rPr>
              <a:t>Wirtschaftliche Folgen</a:t>
            </a:r>
          </a:p>
        </p:txBody>
      </p:sp>
    </p:spTree>
    <p:extLst>
      <p:ext uri="{BB962C8B-B14F-4D97-AF65-F5344CB8AC3E}">
        <p14:creationId xmlns:p14="http://schemas.microsoft.com/office/powerpoint/2010/main" val="198035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1" descr="C:\Users\KerstinundMichael\Pictures\Logos\KopfEIZNeu_bearbeit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619672" y="1224229"/>
            <a:ext cx="5904656" cy="400110"/>
          </a:xfrm>
          <a:prstGeom prst="rect">
            <a:avLst/>
          </a:prstGeom>
          <a:noFill/>
        </p:spPr>
        <p:txBody>
          <a:bodyPr wrap="square" rtlCol="0">
            <a:spAutoFit/>
          </a:bodyPr>
          <a:lstStyle/>
          <a:p>
            <a:r>
              <a:rPr lang="de-DE" sz="2000" b="1" dirty="0"/>
              <a:t>5500 britische Finanzfirmen in der Brexit-Falle</a:t>
            </a:r>
            <a:endParaRPr lang="en-GB" sz="2000" dirty="0"/>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723" y="1735296"/>
            <a:ext cx="5292588" cy="3528392"/>
          </a:xfrm>
          <a:prstGeom prst="rect">
            <a:avLst/>
          </a:prstGeom>
        </p:spPr>
      </p:pic>
      <p:sp>
        <p:nvSpPr>
          <p:cNvPr id="4" name="Textfeld 3"/>
          <p:cNvSpPr txBox="1"/>
          <p:nvPr/>
        </p:nvSpPr>
        <p:spPr>
          <a:xfrm>
            <a:off x="2879812" y="798644"/>
            <a:ext cx="3384376" cy="461665"/>
          </a:xfrm>
          <a:prstGeom prst="rect">
            <a:avLst/>
          </a:prstGeom>
          <a:noFill/>
        </p:spPr>
        <p:txBody>
          <a:bodyPr wrap="square" rtlCol="0">
            <a:spAutoFit/>
          </a:bodyPr>
          <a:lstStyle/>
          <a:p>
            <a:r>
              <a:rPr lang="de-DE" sz="2400" b="1" dirty="0">
                <a:solidFill>
                  <a:schemeClr val="accent2"/>
                </a:solidFill>
                <a:effectLst>
                  <a:outerShdw blurRad="38100" dist="38100" dir="2700000" algn="tl">
                    <a:srgbClr val="000000">
                      <a:alpha val="43137"/>
                    </a:srgbClr>
                  </a:outerShdw>
                </a:effectLst>
              </a:rPr>
              <a:t>EU Banking Passport</a:t>
            </a:r>
            <a:endParaRPr lang="en-GB" sz="2400" b="1" dirty="0">
              <a:solidFill>
                <a:schemeClr val="accent2"/>
              </a:solidFill>
              <a:effectLst>
                <a:outerShdw blurRad="38100" dist="38100" dir="2700000" algn="tl">
                  <a:srgbClr val="000000">
                    <a:alpha val="43137"/>
                  </a:srgbClr>
                </a:outerShdw>
              </a:effectLst>
            </a:endParaRPr>
          </a:p>
        </p:txBody>
      </p:sp>
      <p:sp>
        <p:nvSpPr>
          <p:cNvPr id="5" name="Rechteck 4"/>
          <p:cNvSpPr/>
          <p:nvPr/>
        </p:nvSpPr>
        <p:spPr>
          <a:xfrm>
            <a:off x="1115616" y="5339320"/>
            <a:ext cx="6912768" cy="1384995"/>
          </a:xfrm>
          <a:prstGeom prst="rect">
            <a:avLst/>
          </a:prstGeom>
        </p:spPr>
        <p:txBody>
          <a:bodyPr wrap="square">
            <a:spAutoFit/>
          </a:bodyPr>
          <a:lstStyle/>
          <a:p>
            <a:r>
              <a:rPr lang="de-DE" sz="1400" dirty="0"/>
              <a:t>Passporting umschreibt einen Mechanismus, den viele Firmen mit Sitz in Großbritannien nutzen, um in der ganzen EU Geschäfte zu machen. Im Konkreten funktioniert der Mechanismus so: Firmen, die ihren Sitz lediglich in London haben, können dank Passporting in der ganzen EU ihre Dienstleistungen anbieten, und das ohne Geschäftsstellen in einem Mitgliedstaat zu eröffnen und sich an behördliche Vorgaben in diesem Land zu halten. </a:t>
            </a:r>
          </a:p>
        </p:txBody>
      </p:sp>
    </p:spTree>
    <p:extLst>
      <p:ext uri="{BB962C8B-B14F-4D97-AF65-F5344CB8AC3E}">
        <p14:creationId xmlns:p14="http://schemas.microsoft.com/office/powerpoint/2010/main" val="109079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03354" y="2349503"/>
            <a:ext cx="6048375" cy="3959225"/>
          </a:xfrm>
          <a:prstGeom prst="rect">
            <a:avLst/>
          </a:prstGeom>
          <a:solidFill>
            <a:srgbClr val="003399"/>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de-DE" altLang="de-DE" sz="1800">
              <a:solidFill>
                <a:srgbClr val="000000"/>
              </a:solidFill>
            </a:endParaRPr>
          </a:p>
        </p:txBody>
      </p:sp>
      <p:grpSp>
        <p:nvGrpSpPr>
          <p:cNvPr id="3081" name="Group 9"/>
          <p:cNvGrpSpPr>
            <a:grpSpLocks/>
          </p:cNvGrpSpPr>
          <p:nvPr/>
        </p:nvGrpSpPr>
        <p:grpSpPr bwMode="auto">
          <a:xfrm>
            <a:off x="2484441" y="2492376"/>
            <a:ext cx="3887787" cy="3638551"/>
            <a:chOff x="937" y="174"/>
            <a:chExt cx="3915" cy="3915"/>
          </a:xfrm>
          <a:solidFill>
            <a:srgbClr val="FFCC00"/>
          </a:solidFill>
        </p:grpSpPr>
        <p:sp>
          <p:nvSpPr>
            <p:cNvPr id="3082" name="AutoShape 10"/>
            <p:cNvSpPr>
              <a:spLocks noChangeAspect="1" noChangeArrowheads="1"/>
            </p:cNvSpPr>
            <p:nvPr/>
          </p:nvSpPr>
          <p:spPr bwMode="auto">
            <a:xfrm>
              <a:off x="4280" y="1867"/>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3" name="AutoShape 11"/>
            <p:cNvSpPr>
              <a:spLocks noChangeAspect="1" noChangeArrowheads="1"/>
            </p:cNvSpPr>
            <p:nvPr/>
          </p:nvSpPr>
          <p:spPr bwMode="auto">
            <a:xfrm>
              <a:off x="4053" y="2711"/>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4" name="AutoShape 12"/>
            <p:cNvSpPr>
              <a:spLocks noChangeAspect="1" noChangeArrowheads="1"/>
            </p:cNvSpPr>
            <p:nvPr/>
          </p:nvSpPr>
          <p:spPr bwMode="auto">
            <a:xfrm>
              <a:off x="3437"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5" name="AutoShape 13"/>
            <p:cNvSpPr>
              <a:spLocks noChangeAspect="1" noChangeArrowheads="1"/>
            </p:cNvSpPr>
            <p:nvPr/>
          </p:nvSpPr>
          <p:spPr bwMode="auto">
            <a:xfrm>
              <a:off x="2596" y="3558"/>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6" name="AutoShape 14"/>
            <p:cNvSpPr>
              <a:spLocks noChangeAspect="1" noChangeArrowheads="1"/>
            </p:cNvSpPr>
            <p:nvPr/>
          </p:nvSpPr>
          <p:spPr bwMode="auto">
            <a:xfrm>
              <a:off x="1760"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7" name="AutoShape 15"/>
            <p:cNvSpPr>
              <a:spLocks noChangeAspect="1" noChangeArrowheads="1"/>
            </p:cNvSpPr>
            <p:nvPr/>
          </p:nvSpPr>
          <p:spPr bwMode="auto">
            <a:xfrm>
              <a:off x="1161" y="2717"/>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8" name="AutoShape 16"/>
            <p:cNvSpPr>
              <a:spLocks noChangeAspect="1" noChangeArrowheads="1"/>
            </p:cNvSpPr>
            <p:nvPr/>
          </p:nvSpPr>
          <p:spPr bwMode="auto">
            <a:xfrm>
              <a:off x="937" y="18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9" name="AutoShape 17"/>
            <p:cNvSpPr>
              <a:spLocks noChangeAspect="1" noChangeArrowheads="1"/>
            </p:cNvSpPr>
            <p:nvPr/>
          </p:nvSpPr>
          <p:spPr bwMode="auto">
            <a:xfrm>
              <a:off x="1158" y="1030"/>
              <a:ext cx="571"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0" name="AutoShape 18"/>
            <p:cNvSpPr>
              <a:spLocks noChangeAspect="1" noChangeArrowheads="1"/>
            </p:cNvSpPr>
            <p:nvPr/>
          </p:nvSpPr>
          <p:spPr bwMode="auto">
            <a:xfrm>
              <a:off x="1781" y="415"/>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1" name="AutoShape 19"/>
            <p:cNvSpPr>
              <a:spLocks noChangeAspect="1" noChangeArrowheads="1"/>
            </p:cNvSpPr>
            <p:nvPr/>
          </p:nvSpPr>
          <p:spPr bwMode="auto">
            <a:xfrm>
              <a:off x="2604" y="1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2" name="AutoShape 20"/>
            <p:cNvSpPr>
              <a:spLocks noChangeAspect="1" noChangeArrowheads="1"/>
            </p:cNvSpPr>
            <p:nvPr/>
          </p:nvSpPr>
          <p:spPr bwMode="auto">
            <a:xfrm>
              <a:off x="3445" y="406"/>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3" name="AutoShape 21"/>
            <p:cNvSpPr>
              <a:spLocks noChangeAspect="1" noChangeArrowheads="1"/>
            </p:cNvSpPr>
            <p:nvPr/>
          </p:nvSpPr>
          <p:spPr bwMode="auto">
            <a:xfrm>
              <a:off x="4053" y="101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grpSp>
      <p:pic>
        <p:nvPicPr>
          <p:cNvPr id="3077"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900114" y="836614"/>
            <a:ext cx="7200900" cy="83099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fontAlgn="base">
              <a:spcBef>
                <a:spcPct val="50000"/>
              </a:spcBef>
              <a:spcAft>
                <a:spcPct val="0"/>
              </a:spcAft>
              <a:defRPr/>
            </a:pPr>
            <a:r>
              <a:rPr lang="de-DE" sz="4800" b="1" dirty="0">
                <a:solidFill>
                  <a:srgbClr val="003399"/>
                </a:solidFill>
                <a:effectLst>
                  <a:outerShdw blurRad="38100" dist="38100" dir="2700000" algn="tl">
                    <a:srgbClr val="C0C0C0"/>
                  </a:outerShdw>
                </a:effectLst>
                <a:cs typeface="Arial" panose="020B0604020202020204" pitchFamily="34" charset="0"/>
              </a:rPr>
              <a:t>Europawahlen 2019</a:t>
            </a:r>
            <a:endParaRPr lang="de-DE" sz="3600" b="1" dirty="0">
              <a:solidFill>
                <a:srgbClr val="003399"/>
              </a:solidFill>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327519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anim calcmode="lin" valueType="num">
                                      <p:cBhvr>
                                        <p:cTn id="11" dur="3000" fill="hold"/>
                                        <p:tgtEl>
                                          <p:spTgt spid="3081"/>
                                        </p:tgtEl>
                                        <p:attrNameLst>
                                          <p:attrName>ppt_w</p:attrName>
                                        </p:attrNameLst>
                                      </p:cBhvr>
                                      <p:tavLst>
                                        <p:tav tm="0">
                                          <p:val>
                                            <p:fltVal val="0"/>
                                          </p:val>
                                        </p:tav>
                                        <p:tav tm="100000">
                                          <p:val>
                                            <p:strVal val="#ppt_w"/>
                                          </p:val>
                                        </p:tav>
                                      </p:tavLst>
                                    </p:anim>
                                    <p:anim calcmode="lin" valueType="num">
                                      <p:cBhvr>
                                        <p:cTn id="12" dur="3000" fill="hold"/>
                                        <p:tgtEl>
                                          <p:spTgt spid="3081"/>
                                        </p:tgtEl>
                                        <p:attrNameLst>
                                          <p:attrName>ppt_h</p:attrName>
                                        </p:attrNameLst>
                                      </p:cBhvr>
                                      <p:tavLst>
                                        <p:tav tm="0">
                                          <p:val>
                                            <p:fltVal val="0"/>
                                          </p:val>
                                        </p:tav>
                                        <p:tav tm="100000">
                                          <p:val>
                                            <p:strVal val="#ppt_h"/>
                                          </p:val>
                                        </p:tav>
                                      </p:tavLst>
                                    </p:anim>
                                    <p:anim calcmode="lin" valueType="num">
                                      <p:cBhvr>
                                        <p:cTn id="13" dur="3000" fill="hold"/>
                                        <p:tgtEl>
                                          <p:spTgt spid="3081"/>
                                        </p:tgtEl>
                                        <p:attrNameLst>
                                          <p:attrName>style.rotation</p:attrName>
                                        </p:attrNameLst>
                                      </p:cBhvr>
                                      <p:tavLst>
                                        <p:tav tm="0">
                                          <p:val>
                                            <p:fltVal val="360"/>
                                          </p:val>
                                        </p:tav>
                                        <p:tav tm="100000">
                                          <p:val>
                                            <p:fltVal val="0"/>
                                          </p:val>
                                        </p:tav>
                                      </p:tavLst>
                                    </p:anim>
                                    <p:animEffect transition="in" filter="fade">
                                      <p:cBhvr>
                                        <p:cTn id="14" dur="3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
            <a:ext cx="720080" cy="714375"/>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7" y="980728"/>
            <a:ext cx="5143505" cy="3452608"/>
          </a:xfrm>
          <a:prstGeom prst="rect">
            <a:avLst/>
          </a:prstGeom>
        </p:spPr>
      </p:pic>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t="17711"/>
          <a:stretch/>
        </p:blipFill>
        <p:spPr>
          <a:xfrm>
            <a:off x="358936" y="2566977"/>
            <a:ext cx="3096344" cy="4008253"/>
          </a:xfrm>
          <a:prstGeom prst="rect">
            <a:avLst/>
          </a:prstGeom>
        </p:spPr>
      </p:pic>
      <p:pic>
        <p:nvPicPr>
          <p:cNvPr id="6" name="Grafik 5"/>
          <p:cNvPicPr>
            <a:picLocks noChangeAspect="1"/>
          </p:cNvPicPr>
          <p:nvPr/>
        </p:nvPicPr>
        <p:blipFill>
          <a:blip r:embed="rId6"/>
          <a:stretch>
            <a:fillRect/>
          </a:stretch>
        </p:blipFill>
        <p:spPr>
          <a:xfrm rot="19944862">
            <a:off x="252015" y="1562337"/>
            <a:ext cx="2587720" cy="1575549"/>
          </a:xfrm>
          <a:prstGeom prst="rect">
            <a:avLst/>
          </a:prstGeom>
        </p:spPr>
      </p:pic>
      <p:sp>
        <p:nvSpPr>
          <p:cNvPr id="9" name="Rechteck 8"/>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0" name="Grafik 9"/>
          <p:cNvPicPr>
            <a:picLocks noChangeAspect="1"/>
          </p:cNvPicPr>
          <p:nvPr/>
        </p:nvPicPr>
        <p:blipFill>
          <a:blip r:embed="rId7"/>
          <a:stretch>
            <a:fillRect/>
          </a:stretch>
        </p:blipFill>
        <p:spPr>
          <a:xfrm>
            <a:off x="2987825" y="291202"/>
            <a:ext cx="2809524" cy="314287"/>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12" name="Grafik 11"/>
          <p:cNvPicPr>
            <a:picLocks noChangeAspect="1"/>
          </p:cNvPicPr>
          <p:nvPr/>
        </p:nvPicPr>
        <p:blipFill rotWithShape="1">
          <a:blip r:embed="rId9"/>
          <a:srcRect l="-307" t="-1318" r="307" b="1318"/>
          <a:stretch/>
        </p:blipFill>
        <p:spPr>
          <a:xfrm>
            <a:off x="702666" y="31697"/>
            <a:ext cx="527499" cy="694428"/>
          </a:xfrm>
          <a:prstGeom prst="rect">
            <a:avLst/>
          </a:prstGeom>
        </p:spPr>
      </p:pic>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2586" y="4221091"/>
            <a:ext cx="3762195" cy="2268407"/>
          </a:xfrm>
          <a:prstGeom prst="rect">
            <a:avLst/>
          </a:prstGeom>
        </p:spPr>
      </p:pic>
    </p:spTree>
    <p:extLst>
      <p:ext uri="{BB962C8B-B14F-4D97-AF65-F5344CB8AC3E}">
        <p14:creationId xmlns:p14="http://schemas.microsoft.com/office/powerpoint/2010/main" val="412185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365" y="605487"/>
            <a:ext cx="8229600" cy="1143000"/>
          </a:xfrm>
        </p:spPr>
        <p:txBody>
          <a:bodyPr/>
          <a:lstStyle/>
          <a:p>
            <a:pPr eaLnBrk="1" hangingPunct="1"/>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Wahlen zum EU-Parlament</a:t>
            </a:r>
          </a:p>
        </p:txBody>
      </p:sp>
      <p:sp>
        <p:nvSpPr>
          <p:cNvPr id="3" name="Inhaltsplatzhalter 2"/>
          <p:cNvSpPr>
            <a:spLocks noGrp="1"/>
          </p:cNvSpPr>
          <p:nvPr>
            <p:ph idx="1"/>
          </p:nvPr>
        </p:nvSpPr>
        <p:spPr>
          <a:xfrm>
            <a:off x="148880" y="1499880"/>
            <a:ext cx="6511355" cy="4525963"/>
          </a:xfrm>
        </p:spPr>
        <p:txBody>
          <a:bodyPr/>
          <a:lstStyle/>
          <a:p>
            <a:pPr marL="0" indent="0">
              <a:buNone/>
            </a:pPr>
            <a:endParaRPr lang="de-DE" dirty="0"/>
          </a:p>
          <a:p>
            <a:pPr eaLnBrk="1" hangingPunct="1">
              <a:lnSpc>
                <a:spcPct val="150000"/>
              </a:lnSpc>
              <a:spcBef>
                <a:spcPct val="0"/>
              </a:spcBef>
              <a:buClr>
                <a:srgbClr val="FF0000"/>
              </a:buClr>
              <a:buFont typeface="Wingdings" panose="05000000000000000000" pitchFamily="2" charset="2"/>
              <a:buChar char="§"/>
            </a:pPr>
            <a:r>
              <a:rPr lang="de-DE" sz="2800" dirty="0">
                <a:solidFill>
                  <a:schemeClr val="accent2"/>
                </a:solidFill>
                <a:latin typeface="Arial" panose="020B0604020202020204" pitchFamily="34" charset="0"/>
              </a:rPr>
              <a:t>Einzige direkt gewählte EU-Institution</a:t>
            </a:r>
          </a:p>
          <a:p>
            <a:pPr eaLnBrk="1" hangingPunct="1">
              <a:lnSpc>
                <a:spcPct val="150000"/>
              </a:lnSpc>
              <a:spcBef>
                <a:spcPct val="0"/>
              </a:spcBef>
              <a:buClr>
                <a:srgbClr val="FF0000"/>
              </a:buClr>
              <a:buFont typeface="Wingdings" panose="05000000000000000000" pitchFamily="2" charset="2"/>
              <a:buChar char="§"/>
            </a:pPr>
            <a:r>
              <a:rPr lang="de-DE" sz="2800" dirty="0">
                <a:solidFill>
                  <a:schemeClr val="accent2"/>
                </a:solidFill>
                <a:latin typeface="Arial" panose="020B0604020202020204" pitchFamily="34" charset="0"/>
              </a:rPr>
              <a:t>Alle 5 Jahre wird gewählt</a:t>
            </a:r>
          </a:p>
          <a:p>
            <a:pPr eaLnBrk="1" hangingPunct="1">
              <a:lnSpc>
                <a:spcPct val="150000"/>
              </a:lnSpc>
              <a:spcBef>
                <a:spcPct val="0"/>
              </a:spcBef>
              <a:buClr>
                <a:srgbClr val="FF0000"/>
              </a:buClr>
              <a:buFont typeface="Wingdings" panose="05000000000000000000" pitchFamily="2" charset="2"/>
              <a:buChar char="§"/>
            </a:pPr>
            <a:r>
              <a:rPr lang="de-DE" sz="2800" dirty="0">
                <a:solidFill>
                  <a:schemeClr val="accent2"/>
                </a:solidFill>
                <a:latin typeface="Arial" panose="020B0604020202020204" pitchFamily="34" charset="0"/>
              </a:rPr>
              <a:t>EU - weit wählen die Bürger/innen  von 27 Mitgliedsstaaten ein neues Parlament mit 705 Abgeordneten</a:t>
            </a:r>
          </a:p>
          <a:p>
            <a:pPr eaLnBrk="1" hangingPunct="1">
              <a:lnSpc>
                <a:spcPct val="150000"/>
              </a:lnSpc>
              <a:spcBef>
                <a:spcPct val="0"/>
              </a:spcBef>
              <a:buClr>
                <a:srgbClr val="FF0000"/>
              </a:buClr>
              <a:buFont typeface="Wingdings" panose="05000000000000000000" pitchFamily="2" charset="2"/>
              <a:buChar char="§"/>
            </a:pPr>
            <a:r>
              <a:rPr lang="de-DE" sz="2800" dirty="0">
                <a:solidFill>
                  <a:schemeClr val="accent2"/>
                </a:solidFill>
                <a:latin typeface="Arial" panose="020B0604020202020204" pitchFamily="34" charset="0"/>
              </a:rPr>
              <a:t>Wahlen vom 23. bis 26. Mai 2019</a:t>
            </a:r>
          </a:p>
          <a:p>
            <a:pPr eaLnBrk="1" hangingPunct="1">
              <a:lnSpc>
                <a:spcPct val="150000"/>
              </a:lnSpc>
              <a:spcBef>
                <a:spcPct val="0"/>
              </a:spcBef>
              <a:buClr>
                <a:srgbClr val="FF0000"/>
              </a:buClr>
              <a:buFont typeface="Wingdings" panose="05000000000000000000" pitchFamily="2" charset="2"/>
              <a:buChar char="§"/>
            </a:pPr>
            <a:r>
              <a:rPr lang="de-DE" sz="2800" dirty="0">
                <a:solidFill>
                  <a:schemeClr val="accent2"/>
                </a:solidFill>
                <a:latin typeface="Arial" panose="020B0604020202020204" pitchFamily="34" charset="0"/>
              </a:rPr>
              <a:t>In Deutschland am 26. Mai 2019</a:t>
            </a:r>
          </a:p>
        </p:txBody>
      </p:sp>
      <p:sp>
        <p:nvSpPr>
          <p:cNvPr id="10" name="Rechteck 9"/>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1" name="Grafik 10"/>
          <p:cNvPicPr>
            <a:picLocks noChangeAspect="1"/>
          </p:cNvPicPr>
          <p:nvPr/>
        </p:nvPicPr>
        <p:blipFill rotWithShape="1">
          <a:blip r:embed="rId2"/>
          <a:srcRect l="-307" t="-1318" r="307" b="1318"/>
          <a:stretch/>
        </p:blipFill>
        <p:spPr>
          <a:xfrm>
            <a:off x="702666" y="31697"/>
            <a:ext cx="527499" cy="694428"/>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14" name="Grafik 13"/>
          <p:cNvPicPr>
            <a:picLocks noChangeAspect="1"/>
          </p:cNvPicPr>
          <p:nvPr/>
        </p:nvPicPr>
        <p:blipFill>
          <a:blip r:embed="rId4"/>
          <a:stretch>
            <a:fillRect/>
          </a:stretch>
        </p:blipFill>
        <p:spPr>
          <a:xfrm>
            <a:off x="2987825" y="291202"/>
            <a:ext cx="2809524" cy="314287"/>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0492" y="4869160"/>
            <a:ext cx="1910733" cy="1228688"/>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4387" y="2852939"/>
            <a:ext cx="1806581" cy="1209145"/>
          </a:xfrm>
          <a:prstGeom prst="rect">
            <a:avLst/>
          </a:prstGeom>
        </p:spPr>
      </p:pic>
    </p:spTree>
    <p:extLst>
      <p:ext uri="{BB962C8B-B14F-4D97-AF65-F5344CB8AC3E}">
        <p14:creationId xmlns:p14="http://schemas.microsoft.com/office/powerpoint/2010/main" val="624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752"/>
            <a:ext cx="8229600" cy="864096"/>
          </a:xfrm>
        </p:spPr>
        <p:txBody>
          <a:bodyPr/>
          <a:lstStyle/>
          <a:p>
            <a:pPr eaLnBrk="1" hangingPunct="1"/>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Aufgaben des EP</a:t>
            </a:r>
          </a:p>
        </p:txBody>
      </p:sp>
      <p:sp>
        <p:nvSpPr>
          <p:cNvPr id="3" name="Inhaltsplatzhalter 2"/>
          <p:cNvSpPr>
            <a:spLocks noGrp="1"/>
          </p:cNvSpPr>
          <p:nvPr>
            <p:ph idx="1"/>
          </p:nvPr>
        </p:nvSpPr>
        <p:spPr>
          <a:xfrm>
            <a:off x="475719" y="2204866"/>
            <a:ext cx="8229600" cy="3273227"/>
          </a:xfrm>
        </p:spPr>
        <p:txBody>
          <a:bodyPr/>
          <a:lstStyle/>
          <a:p>
            <a:pPr eaLnBrk="1" hangingPunct="1">
              <a:lnSpc>
                <a:spcPct val="150000"/>
              </a:lnSpc>
              <a:spcBef>
                <a:spcPct val="0"/>
              </a:spcBef>
              <a:buClr>
                <a:srgbClr val="FF0000"/>
              </a:buClr>
              <a:buFont typeface="Wingdings" panose="05000000000000000000" pitchFamily="2" charset="2"/>
              <a:buChar char="§"/>
            </a:pPr>
            <a:r>
              <a:rPr lang="de-DE" sz="1800" b="1" dirty="0">
                <a:solidFill>
                  <a:schemeClr val="accent2"/>
                </a:solidFill>
                <a:latin typeface="Arial" panose="020B0604020202020204" pitchFamily="34" charset="0"/>
              </a:rPr>
              <a:t>Gesetzgebung</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Verabschiedung von EU-Rechtsvorschriften</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Entscheidung über internationale Abkommen</a:t>
            </a:r>
          </a:p>
          <a:p>
            <a:pPr eaLnBrk="1" hangingPunct="1">
              <a:lnSpc>
                <a:spcPct val="150000"/>
              </a:lnSpc>
              <a:spcBef>
                <a:spcPct val="0"/>
              </a:spcBef>
              <a:buClr>
                <a:srgbClr val="FF0000"/>
              </a:buClr>
              <a:buFont typeface="Wingdings" panose="05000000000000000000" pitchFamily="2" charset="2"/>
              <a:buChar char="§"/>
            </a:pPr>
            <a:r>
              <a:rPr lang="de-DE" sz="1800" b="1" dirty="0">
                <a:solidFill>
                  <a:schemeClr val="accent2"/>
                </a:solidFill>
                <a:latin typeface="Arial" panose="020B0604020202020204" pitchFamily="34" charset="0"/>
              </a:rPr>
              <a:t>Aufsicht</a:t>
            </a:r>
            <a:r>
              <a:rPr lang="de-DE" sz="1800" dirty="0">
                <a:solidFill>
                  <a:schemeClr val="accent2"/>
                </a:solidFill>
                <a:latin typeface="Arial" panose="020B0604020202020204" pitchFamily="34" charset="0"/>
              </a:rPr>
              <a:t> </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Kontrolle aller EU-Organe</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Bearbeitung von Petitionen</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Wahl des Präsidenten/der Präsidentin der EU-Kommission &amp; Zustimmung der Kommission als Kollegium</a:t>
            </a:r>
          </a:p>
          <a:p>
            <a:pPr eaLnBrk="1" hangingPunct="1">
              <a:lnSpc>
                <a:spcPct val="150000"/>
              </a:lnSpc>
              <a:spcBef>
                <a:spcPct val="0"/>
              </a:spcBef>
              <a:buClr>
                <a:srgbClr val="FF0000"/>
              </a:buClr>
              <a:buFont typeface="Wingdings" panose="05000000000000000000" pitchFamily="2" charset="2"/>
              <a:buChar char="§"/>
            </a:pPr>
            <a:r>
              <a:rPr lang="de-DE" sz="1800" b="1" dirty="0">
                <a:solidFill>
                  <a:schemeClr val="accent2"/>
                </a:solidFill>
                <a:latin typeface="Arial" panose="020B0604020202020204" pitchFamily="34" charset="0"/>
              </a:rPr>
              <a:t>Haushalt</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Aufstellung des Haushaltplans</a:t>
            </a:r>
          </a:p>
          <a:p>
            <a:pPr marL="742932" lvl="2" indent="-342891">
              <a:lnSpc>
                <a:spcPct val="150000"/>
              </a:lnSpc>
              <a:spcBef>
                <a:spcPct val="0"/>
              </a:spcBef>
              <a:buClr>
                <a:srgbClr val="FF0000"/>
              </a:buClr>
              <a:buFont typeface="Wingdings" panose="05000000000000000000" pitchFamily="2" charset="2"/>
              <a:buChar char="§"/>
            </a:pPr>
            <a:r>
              <a:rPr lang="de-DE" sz="1400" dirty="0">
                <a:solidFill>
                  <a:schemeClr val="accent2"/>
                </a:solidFill>
                <a:latin typeface="Arial" panose="020B0604020202020204" pitchFamily="34" charset="0"/>
              </a:rPr>
              <a:t>Genehmigung des langfristigen Haushalts</a:t>
            </a:r>
          </a:p>
        </p:txBody>
      </p:sp>
      <p:sp>
        <p:nvSpPr>
          <p:cNvPr id="4" name="Rechteck 3"/>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a:stretch>
            <a:fillRect/>
          </a:stretch>
        </p:blipFill>
        <p:spPr>
          <a:xfrm>
            <a:off x="2987825" y="291202"/>
            <a:ext cx="2809524" cy="314287"/>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rotWithShape="1">
          <a:blip r:embed="rId4"/>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87677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a:graphicFrameLocks/>
          </p:cNvGraphicFramePr>
          <p:nvPr>
            <p:extLst/>
          </p:nvPr>
        </p:nvGraphicFramePr>
        <p:xfrm>
          <a:off x="1358323" y="1967384"/>
          <a:ext cx="6763841" cy="4485952"/>
        </p:xfrm>
        <a:graphic>
          <a:graphicData uri="http://schemas.openxmlformats.org/drawingml/2006/chart">
            <c:chart xmlns:c="http://schemas.openxmlformats.org/drawingml/2006/chart" xmlns:r="http://schemas.openxmlformats.org/officeDocument/2006/relationships" r:id="rId3"/>
          </a:graphicData>
        </a:graphic>
      </p:graphicFrame>
      <p:sp>
        <p:nvSpPr>
          <p:cNvPr id="27650" name="Rectangle 18"/>
          <p:cNvSpPr txBox="1">
            <a:spLocks noChangeArrowheads="1"/>
          </p:cNvSpPr>
          <p:nvPr/>
        </p:nvSpPr>
        <p:spPr bwMode="auto">
          <a:xfrm>
            <a:off x="913572" y="824384"/>
            <a:ext cx="765333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de-DE" sz="3200" b="1" dirty="0">
                <a:solidFill>
                  <a:schemeClr val="accent2"/>
                </a:solidFill>
              </a:rPr>
              <a:t>Derzeitige Fraktionen des Europäischen Parlaments </a:t>
            </a:r>
            <a:endParaRPr lang="en-GB" altLang="de-DE" sz="3200" b="1" dirty="0">
              <a:solidFill>
                <a:schemeClr val="accent2"/>
              </a:solidFill>
            </a:endParaRPr>
          </a:p>
        </p:txBody>
      </p:sp>
      <p:sp>
        <p:nvSpPr>
          <p:cNvPr id="5" name="Rechteck 4"/>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4"/>
          <a:stretch>
            <a:fillRect/>
          </a:stretch>
        </p:blipFill>
        <p:spPr>
          <a:xfrm>
            <a:off x="2987825" y="291202"/>
            <a:ext cx="2809524" cy="314287"/>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9" name="Grafik 8"/>
          <p:cNvPicPr>
            <a:picLocks noChangeAspect="1"/>
          </p:cNvPicPr>
          <p:nvPr/>
        </p:nvPicPr>
        <p:blipFill rotWithShape="1">
          <a:blip r:embed="rId6"/>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296814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0664" name="Group 8"/>
          <p:cNvGrpSpPr>
            <a:grpSpLocks/>
          </p:cNvGrpSpPr>
          <p:nvPr/>
        </p:nvGrpSpPr>
        <p:grpSpPr bwMode="auto">
          <a:xfrm>
            <a:off x="339728" y="1700216"/>
            <a:ext cx="3960813" cy="1366837"/>
            <a:chOff x="204" y="981"/>
            <a:chExt cx="2495" cy="861"/>
          </a:xfrm>
        </p:grpSpPr>
        <p:sp>
          <p:nvSpPr>
            <p:cNvPr id="8213" name="AutoShape 9"/>
            <p:cNvSpPr>
              <a:spLocks noChangeArrowheads="1"/>
            </p:cNvSpPr>
            <p:nvPr/>
          </p:nvSpPr>
          <p:spPr bwMode="auto">
            <a:xfrm>
              <a:off x="204" y="981"/>
              <a:ext cx="2495" cy="861"/>
            </a:xfrm>
            <a:prstGeom prst="roundRect">
              <a:avLst>
                <a:gd name="adj" fmla="val 16667"/>
              </a:avLst>
            </a:prstGeom>
            <a:solidFill>
              <a:srgbClr val="FEFFC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a:p>
              <a:pPr eaLnBrk="1" hangingPunct="1">
                <a:spcBef>
                  <a:spcPct val="0"/>
                </a:spcBef>
                <a:buFontTx/>
                <a:buNone/>
              </a:pPr>
              <a:endParaRPr lang="de-DE" altLang="de-DE" sz="1800"/>
            </a:p>
          </p:txBody>
        </p:sp>
        <p:grpSp>
          <p:nvGrpSpPr>
            <p:cNvPr id="8214" name="Group 10"/>
            <p:cNvGrpSpPr>
              <a:grpSpLocks/>
            </p:cNvGrpSpPr>
            <p:nvPr/>
          </p:nvGrpSpPr>
          <p:grpSpPr bwMode="auto">
            <a:xfrm>
              <a:off x="214" y="1014"/>
              <a:ext cx="2462" cy="787"/>
              <a:chOff x="214" y="1016"/>
              <a:chExt cx="2462" cy="787"/>
            </a:xfrm>
          </p:grpSpPr>
          <p:pic>
            <p:nvPicPr>
              <p:cNvPr id="8215" name="Picture 11"/>
              <p:cNvPicPr>
                <a:picLocks noChangeAspect="1" noChangeArrowheads="1"/>
              </p:cNvPicPr>
              <p:nvPr/>
            </p:nvPicPr>
            <p:blipFill>
              <a:blip r:embed="rId3">
                <a:extLst>
                  <a:ext uri="{28A0092B-C50C-407E-A947-70E740481C1C}">
                    <a14:useLocalDpi xmlns:a14="http://schemas.microsoft.com/office/drawing/2010/main" val="0"/>
                  </a:ext>
                </a:extLst>
              </a:blip>
              <a:srcRect l="75098" t="25055" r="4890" b="47479"/>
              <a:stretch>
                <a:fillRect/>
              </a:stretch>
            </p:blipFill>
            <p:spPr bwMode="auto">
              <a:xfrm>
                <a:off x="2028" y="1016"/>
                <a:ext cx="648"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Text Box 12"/>
              <p:cNvSpPr txBox="1">
                <a:spLocks noChangeArrowheads="1"/>
              </p:cNvSpPr>
              <p:nvPr/>
            </p:nvSpPr>
            <p:spPr bwMode="auto">
              <a:xfrm>
                <a:off x="385" y="1365"/>
                <a:ext cx="2064"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dirty="0"/>
                  <a:t>25. März 1957</a:t>
                </a:r>
                <a:r>
                  <a:rPr lang="de-DE" altLang="de-DE" sz="1400" dirty="0"/>
                  <a:t> Vertrag von Rom</a:t>
                </a:r>
              </a:p>
              <a:p>
                <a:pPr eaLnBrk="1" hangingPunct="1">
                  <a:lnSpc>
                    <a:spcPct val="90000"/>
                  </a:lnSpc>
                  <a:spcBef>
                    <a:spcPct val="0"/>
                  </a:spcBef>
                  <a:buFontTx/>
                  <a:buNone/>
                </a:pPr>
                <a:r>
                  <a:rPr lang="de-DE" altLang="de-DE" sz="1400" dirty="0">
                    <a:sym typeface="Wingdings" panose="05000000000000000000" pitchFamily="2" charset="2"/>
                  </a:rPr>
                  <a:t> </a:t>
                </a:r>
                <a:r>
                  <a:rPr lang="de-DE" altLang="de-DE" sz="1400" dirty="0"/>
                  <a:t>Gründung der EWG:</a:t>
                </a:r>
                <a:br>
                  <a:rPr lang="de-DE" altLang="de-DE" sz="1400" dirty="0"/>
                </a:br>
                <a:r>
                  <a:rPr lang="de-DE" altLang="de-DE" sz="1400" dirty="0"/>
                  <a:t>    Gemeinsamer Markt &amp; Freizügigkeit</a:t>
                </a:r>
              </a:p>
            </p:txBody>
          </p:sp>
          <p:sp>
            <p:nvSpPr>
              <p:cNvPr id="8217" name="Text Box 13"/>
              <p:cNvSpPr txBox="1">
                <a:spLocks noChangeArrowheads="1"/>
              </p:cNvSpPr>
              <p:nvPr/>
            </p:nvSpPr>
            <p:spPr bwMode="auto">
              <a:xfrm>
                <a:off x="214" y="1035"/>
                <a:ext cx="19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dirty="0"/>
                  <a:t>18. April 1951</a:t>
                </a:r>
                <a:r>
                  <a:rPr lang="de-DE" altLang="de-DE" sz="1400" dirty="0"/>
                  <a:t> Vertrag von Paris</a:t>
                </a:r>
              </a:p>
              <a:p>
                <a:pPr eaLnBrk="1" hangingPunct="1">
                  <a:spcBef>
                    <a:spcPct val="0"/>
                  </a:spcBef>
                  <a:buFontTx/>
                  <a:buNone/>
                </a:pPr>
                <a:r>
                  <a:rPr lang="de-DE" altLang="de-DE" sz="1400" dirty="0">
                    <a:sym typeface="Wingdings" panose="05000000000000000000" pitchFamily="2" charset="2"/>
                  </a:rPr>
                  <a:t> Gründung </a:t>
                </a:r>
                <a:r>
                  <a:rPr lang="de-DE" altLang="de-DE" sz="1400" dirty="0" err="1">
                    <a:sym typeface="Wingdings" panose="05000000000000000000" pitchFamily="2" charset="2"/>
                  </a:rPr>
                  <a:t>EGKS</a:t>
                </a:r>
                <a:endParaRPr lang="de-DE" altLang="de-DE" sz="1400" dirty="0">
                  <a:sym typeface="Wingdings" panose="05000000000000000000" pitchFamily="2" charset="2"/>
                </a:endParaRPr>
              </a:p>
            </p:txBody>
          </p:sp>
        </p:grpSp>
      </p:grpSp>
      <p:grpSp>
        <p:nvGrpSpPr>
          <p:cNvPr id="70670" name="Group 14"/>
          <p:cNvGrpSpPr>
            <a:grpSpLocks/>
          </p:cNvGrpSpPr>
          <p:nvPr/>
        </p:nvGrpSpPr>
        <p:grpSpPr bwMode="auto">
          <a:xfrm>
            <a:off x="4498978" y="1917702"/>
            <a:ext cx="4105275" cy="2519363"/>
            <a:chOff x="2789" y="1253"/>
            <a:chExt cx="2586" cy="1587"/>
          </a:xfrm>
        </p:grpSpPr>
        <p:sp>
          <p:nvSpPr>
            <p:cNvPr id="8207" name="AutoShape 15"/>
            <p:cNvSpPr>
              <a:spLocks noChangeArrowheads="1"/>
            </p:cNvSpPr>
            <p:nvPr/>
          </p:nvSpPr>
          <p:spPr bwMode="auto">
            <a:xfrm>
              <a:off x="2789" y="1253"/>
              <a:ext cx="2586" cy="1587"/>
            </a:xfrm>
            <a:prstGeom prst="roundRect">
              <a:avLst>
                <a:gd name="adj" fmla="val 16667"/>
              </a:avLst>
            </a:prstGeom>
            <a:solidFill>
              <a:srgbClr val="99CCFF">
                <a:alpha val="3803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8208" name="Text Box 16"/>
            <p:cNvSpPr txBox="1">
              <a:spLocks noChangeArrowheads="1"/>
            </p:cNvSpPr>
            <p:nvPr/>
          </p:nvSpPr>
          <p:spPr bwMode="auto">
            <a:xfrm>
              <a:off x="2915" y="1451"/>
              <a:ext cx="22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de-DE" altLang="de-DE" sz="1400" b="1" dirty="0"/>
                <a:t>30. Juli 1962</a:t>
              </a:r>
            </a:p>
            <a:p>
              <a:pPr eaLnBrk="1" hangingPunct="1">
                <a:lnSpc>
                  <a:spcPct val="90000"/>
                </a:lnSpc>
                <a:spcBef>
                  <a:spcPct val="0"/>
                </a:spcBef>
                <a:buFont typeface="Wingdings" panose="05000000000000000000" pitchFamily="2" charset="2"/>
                <a:buChar char="à"/>
              </a:pPr>
              <a:r>
                <a:rPr lang="de-DE" altLang="de-DE" sz="1400" dirty="0"/>
                <a:t> Beginn der</a:t>
              </a:r>
              <a:br>
                <a:rPr lang="de-DE" altLang="de-DE" sz="1400" dirty="0"/>
              </a:br>
              <a:r>
                <a:rPr lang="de-DE" altLang="de-DE" sz="1400" dirty="0"/>
                <a:t>    Gemeinsamen</a:t>
              </a:r>
              <a:br>
                <a:rPr lang="de-DE" altLang="de-DE" sz="1400" dirty="0"/>
              </a:br>
              <a:r>
                <a:rPr lang="de-DE" altLang="de-DE" sz="1400" dirty="0"/>
                <a:t>    Agrarpolitik der EU</a:t>
              </a:r>
            </a:p>
            <a:p>
              <a:pPr eaLnBrk="1" hangingPunct="1">
                <a:lnSpc>
                  <a:spcPct val="90000"/>
                </a:lnSpc>
                <a:buFontTx/>
                <a:buNone/>
              </a:pPr>
              <a:endParaRPr lang="de-DE" altLang="de-DE" sz="1400" dirty="0"/>
            </a:p>
            <a:p>
              <a:pPr eaLnBrk="1" hangingPunct="1">
                <a:spcBef>
                  <a:spcPct val="50000"/>
                </a:spcBef>
                <a:buFontTx/>
                <a:buNone/>
              </a:pPr>
              <a:endParaRPr lang="de-DE" altLang="de-DE" sz="1800" dirty="0"/>
            </a:p>
          </p:txBody>
        </p:sp>
        <p:pic>
          <p:nvPicPr>
            <p:cNvPr id="8209" name="Picture 17" descr="Landwirtschaft ©iStock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 y="1344"/>
              <a:ext cx="804"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 Box 18"/>
            <p:cNvSpPr txBox="1">
              <a:spLocks noChangeArrowheads="1"/>
            </p:cNvSpPr>
            <p:nvPr/>
          </p:nvSpPr>
          <p:spPr bwMode="auto">
            <a:xfrm>
              <a:off x="3379" y="2160"/>
              <a:ext cx="17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de-DE" altLang="de-DE" sz="1400" b="1" dirty="0"/>
                <a:t>1965</a:t>
              </a:r>
              <a:r>
                <a:rPr lang="de-DE" altLang="de-DE" sz="1400" dirty="0"/>
                <a:t> Fusionsvertrag:</a:t>
              </a:r>
              <a:br>
                <a:rPr lang="de-DE" altLang="de-DE" sz="1400" dirty="0"/>
              </a:br>
              <a:r>
                <a:rPr lang="de-DE" altLang="de-DE" sz="1400" dirty="0" err="1">
                  <a:sym typeface="Wingdings" panose="05000000000000000000" pitchFamily="2" charset="2"/>
                </a:rPr>
                <a:t>EGKS</a:t>
              </a:r>
              <a:r>
                <a:rPr lang="de-DE" altLang="de-DE" sz="1400" dirty="0">
                  <a:sym typeface="Wingdings" panose="05000000000000000000" pitchFamily="2" charset="2"/>
                </a:rPr>
                <a:t>, EWG, </a:t>
              </a:r>
              <a:r>
                <a:rPr lang="de-DE" altLang="de-DE" sz="1400" dirty="0" err="1">
                  <a:sym typeface="Wingdings" panose="05000000000000000000" pitchFamily="2" charset="2"/>
                </a:rPr>
                <a:t>EURATOM</a:t>
              </a:r>
              <a:r>
                <a:rPr lang="de-DE" altLang="de-DE" sz="1400" dirty="0">
                  <a:sym typeface="Wingdings" panose="05000000000000000000" pitchFamily="2" charset="2"/>
                </a:rPr>
                <a:t> = EG</a:t>
              </a:r>
            </a:p>
          </p:txBody>
        </p:sp>
        <p:pic>
          <p:nvPicPr>
            <p:cNvPr id="8211" name="Picture 19" descr="Unterzeichnung des Fusionsvertra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5" y="2205"/>
              <a:ext cx="45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Text Box 20"/>
            <p:cNvSpPr txBox="1">
              <a:spLocks noChangeArrowheads="1"/>
            </p:cNvSpPr>
            <p:nvPr/>
          </p:nvSpPr>
          <p:spPr bwMode="auto">
            <a:xfrm>
              <a:off x="3379" y="2478"/>
              <a:ext cx="190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de-DE" altLang="de-DE" sz="1400" b="1" dirty="0"/>
                <a:t>1986 </a:t>
              </a:r>
              <a:r>
                <a:rPr lang="de-DE" altLang="de-DE" sz="1400" dirty="0" err="1"/>
                <a:t>EEA</a:t>
              </a:r>
              <a:r>
                <a:rPr lang="de-DE" altLang="de-DE" sz="1400" dirty="0"/>
                <a:t/>
              </a:r>
              <a:br>
                <a:rPr lang="de-DE" altLang="de-DE" sz="1400" dirty="0"/>
              </a:br>
              <a:r>
                <a:rPr lang="de-DE" altLang="de-DE" sz="1400" dirty="0">
                  <a:sym typeface="Wingdings" panose="05000000000000000000" pitchFamily="2" charset="2"/>
                </a:rPr>
                <a:t> </a:t>
              </a:r>
              <a:r>
                <a:rPr lang="de-DE" altLang="de-DE" sz="1400" dirty="0"/>
                <a:t>Binnenmarkt &amp; Stärkung des EP</a:t>
              </a:r>
            </a:p>
            <a:p>
              <a:pPr eaLnBrk="1" hangingPunct="1">
                <a:lnSpc>
                  <a:spcPct val="90000"/>
                </a:lnSpc>
                <a:buFontTx/>
                <a:buNone/>
              </a:pPr>
              <a:endParaRPr lang="de-DE" altLang="de-DE" sz="1400" dirty="0"/>
            </a:p>
            <a:p>
              <a:pPr eaLnBrk="1" hangingPunct="1">
                <a:spcBef>
                  <a:spcPct val="50000"/>
                </a:spcBef>
                <a:buFontTx/>
                <a:buNone/>
              </a:pPr>
              <a:endParaRPr lang="de-DE" altLang="de-DE" sz="1600" dirty="0"/>
            </a:p>
          </p:txBody>
        </p:sp>
      </p:grpSp>
      <p:sp>
        <p:nvSpPr>
          <p:cNvPr id="70677" name="AutoShape 21"/>
          <p:cNvSpPr>
            <a:spLocks noChangeArrowheads="1"/>
          </p:cNvSpPr>
          <p:nvPr/>
        </p:nvSpPr>
        <p:spPr bwMode="auto">
          <a:xfrm>
            <a:off x="6084889" y="5229228"/>
            <a:ext cx="2519363" cy="792163"/>
          </a:xfrm>
          <a:prstGeom prst="roundRect">
            <a:avLst>
              <a:gd name="adj" fmla="val 16667"/>
            </a:avLst>
          </a:prstGeom>
          <a:solidFill>
            <a:srgbClr val="FEFFCD"/>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b="1" dirty="0"/>
              <a:t>1. Dezember 2009</a:t>
            </a:r>
            <a:r>
              <a:rPr lang="de-DE" altLang="de-DE" sz="1800" dirty="0"/>
              <a:t/>
            </a:r>
            <a:br>
              <a:rPr lang="de-DE" altLang="de-DE" sz="1800" dirty="0"/>
            </a:br>
            <a:r>
              <a:rPr lang="de-DE" altLang="de-DE" sz="1800" b="1" dirty="0"/>
              <a:t>Vertrag von Lissabon</a:t>
            </a:r>
          </a:p>
        </p:txBody>
      </p:sp>
      <p:grpSp>
        <p:nvGrpSpPr>
          <p:cNvPr id="70678" name="Group 22"/>
          <p:cNvGrpSpPr>
            <a:grpSpLocks/>
          </p:cNvGrpSpPr>
          <p:nvPr/>
        </p:nvGrpSpPr>
        <p:grpSpPr bwMode="auto">
          <a:xfrm>
            <a:off x="323853" y="3213103"/>
            <a:ext cx="5256213" cy="3311525"/>
            <a:chOff x="204" y="2024"/>
            <a:chExt cx="3311" cy="2086"/>
          </a:xfrm>
        </p:grpSpPr>
        <p:sp>
          <p:nvSpPr>
            <p:cNvPr id="8200" name="AutoShape 23"/>
            <p:cNvSpPr>
              <a:spLocks noChangeArrowheads="1"/>
            </p:cNvSpPr>
            <p:nvPr/>
          </p:nvSpPr>
          <p:spPr bwMode="auto">
            <a:xfrm>
              <a:off x="1746" y="2931"/>
              <a:ext cx="1769" cy="1179"/>
            </a:xfrm>
            <a:prstGeom prst="roundRect">
              <a:avLst>
                <a:gd name="adj" fmla="val 16667"/>
              </a:avLst>
            </a:prstGeom>
            <a:solidFill>
              <a:srgbClr val="E1F4F7"/>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8201" name="AutoShape 24"/>
            <p:cNvSpPr>
              <a:spLocks noChangeArrowheads="1"/>
            </p:cNvSpPr>
            <p:nvPr/>
          </p:nvSpPr>
          <p:spPr bwMode="auto">
            <a:xfrm>
              <a:off x="204" y="2024"/>
              <a:ext cx="2540" cy="2086"/>
            </a:xfrm>
            <a:prstGeom prst="roundRect">
              <a:avLst>
                <a:gd name="adj" fmla="val 16667"/>
              </a:avLst>
            </a:prstGeom>
            <a:solidFill>
              <a:srgbClr val="E1F4F7"/>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8202" name="AutoShape 25"/>
            <p:cNvSpPr>
              <a:spLocks noChangeArrowheads="1"/>
            </p:cNvSpPr>
            <p:nvPr/>
          </p:nvSpPr>
          <p:spPr bwMode="auto">
            <a:xfrm>
              <a:off x="2699" y="2936"/>
              <a:ext cx="181" cy="1099"/>
            </a:xfrm>
            <a:prstGeom prst="roundRect">
              <a:avLst>
                <a:gd name="adj" fmla="val 16667"/>
              </a:avLst>
            </a:prstGeom>
            <a:solidFill>
              <a:srgbClr val="E1F4F7"/>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8203" name="AutoShape 26"/>
            <p:cNvSpPr>
              <a:spLocks noChangeArrowheads="1"/>
            </p:cNvSpPr>
            <p:nvPr/>
          </p:nvSpPr>
          <p:spPr bwMode="auto">
            <a:xfrm>
              <a:off x="2245" y="3884"/>
              <a:ext cx="568" cy="216"/>
            </a:xfrm>
            <a:prstGeom prst="roundRect">
              <a:avLst>
                <a:gd name="adj" fmla="val 50000"/>
              </a:avLst>
            </a:prstGeom>
            <a:solidFill>
              <a:srgbClr val="E1F4F7"/>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8204" name="Text Box 27"/>
            <p:cNvSpPr txBox="1">
              <a:spLocks noChangeArrowheads="1"/>
            </p:cNvSpPr>
            <p:nvPr/>
          </p:nvSpPr>
          <p:spPr bwMode="auto">
            <a:xfrm>
              <a:off x="295" y="2115"/>
              <a:ext cx="3129" cy="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dirty="0"/>
                <a:t>7. Februar 1992</a:t>
              </a:r>
              <a:r>
                <a:rPr lang="de-DE" altLang="de-DE" sz="1400" dirty="0"/>
                <a:t> </a:t>
              </a:r>
              <a:br>
                <a:rPr lang="de-DE" altLang="de-DE" sz="1400" dirty="0"/>
              </a:br>
              <a:r>
                <a:rPr lang="de-DE" altLang="de-DE" sz="1400" b="1" dirty="0">
                  <a:solidFill>
                    <a:srgbClr val="CC3300"/>
                  </a:solidFill>
                </a:rPr>
                <a:t>Vertrag von Maastricht</a:t>
              </a:r>
            </a:p>
            <a:p>
              <a:pPr eaLnBrk="1" hangingPunct="1">
                <a:spcBef>
                  <a:spcPct val="0"/>
                </a:spcBef>
                <a:buFont typeface="Wingdings" panose="05000000000000000000" pitchFamily="2" charset="2"/>
                <a:buChar char="à"/>
              </a:pPr>
              <a:r>
                <a:rPr lang="de-DE" altLang="de-DE" sz="1400" dirty="0"/>
                <a:t> Vertrag über die</a:t>
              </a:r>
              <a:br>
                <a:rPr lang="de-DE" altLang="de-DE" sz="1400" dirty="0"/>
              </a:br>
              <a:r>
                <a:rPr lang="de-DE" altLang="de-DE" sz="1400" dirty="0"/>
                <a:t>    </a:t>
              </a:r>
              <a:r>
                <a:rPr lang="de-DE" altLang="de-DE" sz="1400" b="1" dirty="0"/>
                <a:t>Europäische Union</a:t>
              </a:r>
              <a:r>
                <a:rPr lang="de-DE" altLang="de-DE" sz="1400" dirty="0"/>
                <a:t>,</a:t>
              </a:r>
              <a:br>
                <a:rPr lang="de-DE" altLang="de-DE" sz="1400" dirty="0"/>
              </a:br>
              <a:r>
                <a:rPr lang="de-DE" altLang="de-DE" sz="1400" dirty="0"/>
                <a:t>    3-Säulenstruktur, Euro</a:t>
              </a:r>
              <a:endParaRPr lang="de-DE" altLang="de-DE" sz="1400" b="1" dirty="0"/>
            </a:p>
            <a:p>
              <a:pPr eaLnBrk="1" hangingPunct="1">
                <a:lnSpc>
                  <a:spcPct val="80000"/>
                </a:lnSpc>
                <a:spcBef>
                  <a:spcPct val="0"/>
                </a:spcBef>
                <a:buFontTx/>
                <a:buNone/>
              </a:pPr>
              <a:endParaRPr lang="de-DE" altLang="de-DE" sz="1400" b="1" dirty="0"/>
            </a:p>
            <a:p>
              <a:pPr eaLnBrk="1" hangingPunct="1">
                <a:lnSpc>
                  <a:spcPct val="110000"/>
                </a:lnSpc>
                <a:spcBef>
                  <a:spcPct val="0"/>
                </a:spcBef>
                <a:buFontTx/>
                <a:buNone/>
              </a:pPr>
              <a:r>
                <a:rPr lang="de-DE" altLang="de-DE" sz="1400" b="1" dirty="0"/>
                <a:t>17. Juni 1997  </a:t>
              </a:r>
              <a:r>
                <a:rPr lang="de-DE" altLang="de-DE" sz="1400" b="1" dirty="0">
                  <a:solidFill>
                    <a:srgbClr val="CC3300"/>
                  </a:solidFill>
                </a:rPr>
                <a:t>Vertrag von Amsterdam</a:t>
              </a:r>
              <a:r>
                <a:rPr lang="de-DE" altLang="de-DE" sz="1400" b="1" dirty="0">
                  <a:solidFill>
                    <a:srgbClr val="FF3300"/>
                  </a:solidFill>
                </a:rPr>
                <a:t/>
              </a:r>
              <a:br>
                <a:rPr lang="de-DE" altLang="de-DE" sz="1400" b="1" dirty="0">
                  <a:solidFill>
                    <a:srgbClr val="FF3300"/>
                  </a:solidFill>
                </a:rPr>
              </a:br>
              <a:r>
                <a:rPr lang="de-DE" altLang="de-DE" sz="1400" b="1" dirty="0">
                  <a:sym typeface="Wingdings" panose="05000000000000000000" pitchFamily="2" charset="2"/>
                </a:rPr>
                <a:t> </a:t>
              </a:r>
              <a:r>
                <a:rPr lang="de-DE" altLang="de-DE" sz="1400" dirty="0"/>
                <a:t>Veränderung u. Ergänzung zu Maastricht,</a:t>
              </a:r>
            </a:p>
            <a:p>
              <a:pPr eaLnBrk="1" hangingPunct="1">
                <a:spcBef>
                  <a:spcPct val="0"/>
                </a:spcBef>
                <a:buFontTx/>
                <a:buNone/>
              </a:pPr>
              <a:r>
                <a:rPr lang="de-DE" altLang="de-DE" sz="1400" dirty="0"/>
                <a:t>     Sicherung der Handlungsfähigkeit nach EU-Erweiterung</a:t>
              </a:r>
            </a:p>
            <a:p>
              <a:pPr eaLnBrk="1" hangingPunct="1">
                <a:lnSpc>
                  <a:spcPct val="60000"/>
                </a:lnSpc>
                <a:spcBef>
                  <a:spcPct val="0"/>
                </a:spcBef>
                <a:buFontTx/>
                <a:buNone/>
              </a:pPr>
              <a:r>
                <a:rPr lang="de-DE" altLang="de-DE" sz="1400" b="1" dirty="0">
                  <a:solidFill>
                    <a:srgbClr val="FF3300"/>
                  </a:solidFill>
                </a:rPr>
                <a:t>	</a:t>
              </a:r>
            </a:p>
            <a:p>
              <a:pPr eaLnBrk="1" hangingPunct="1">
                <a:lnSpc>
                  <a:spcPct val="30000"/>
                </a:lnSpc>
                <a:spcBef>
                  <a:spcPct val="0"/>
                </a:spcBef>
                <a:buFontTx/>
                <a:buNone/>
              </a:pPr>
              <a:endParaRPr lang="de-DE" altLang="de-DE" sz="1400" b="1" dirty="0">
                <a:solidFill>
                  <a:srgbClr val="FF3300"/>
                </a:solidFill>
              </a:endParaRPr>
            </a:p>
            <a:p>
              <a:pPr eaLnBrk="1" hangingPunct="1">
                <a:spcBef>
                  <a:spcPct val="0"/>
                </a:spcBef>
                <a:buFontTx/>
                <a:buNone/>
              </a:pPr>
              <a:r>
                <a:rPr lang="de-DE" altLang="de-DE" sz="1400" b="1" dirty="0"/>
                <a:t>26. Februar  2001  </a:t>
              </a:r>
              <a:r>
                <a:rPr lang="de-DE" altLang="de-DE" sz="1400" b="1" dirty="0">
                  <a:solidFill>
                    <a:srgbClr val="CC3300"/>
                  </a:solidFill>
                </a:rPr>
                <a:t>Vertrag von Nizza</a:t>
              </a:r>
            </a:p>
            <a:p>
              <a:pPr eaLnBrk="1" hangingPunct="1">
                <a:spcBef>
                  <a:spcPct val="0"/>
                </a:spcBef>
                <a:buFont typeface="Wingdings" panose="05000000000000000000" pitchFamily="2" charset="2"/>
                <a:buChar char="à"/>
              </a:pPr>
              <a:r>
                <a:rPr lang="de-DE" altLang="de-DE" sz="1400" dirty="0"/>
                <a:t> Änderung des Maastrichter Vertrags,</a:t>
              </a:r>
              <a:br>
                <a:rPr lang="de-DE" altLang="de-DE" sz="1400" dirty="0"/>
              </a:br>
              <a:r>
                <a:rPr lang="de-DE" altLang="de-DE" sz="1400" dirty="0"/>
                <a:t>    Institutionelle Weiterentwicklung,</a:t>
              </a:r>
              <a:br>
                <a:rPr lang="de-DE" altLang="de-DE" sz="1400" dirty="0"/>
              </a:br>
              <a:r>
                <a:rPr lang="de-DE" altLang="de-DE" sz="1400" dirty="0"/>
                <a:t>    Einführung von qualifizierter Mehrheit</a:t>
              </a:r>
            </a:p>
          </p:txBody>
        </p:sp>
        <p:pic>
          <p:nvPicPr>
            <p:cNvPr id="8205" name="Picture 28" descr="42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 y="2160"/>
              <a:ext cx="583"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9" descr="Woman signing a docu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 y="3497"/>
              <a:ext cx="68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8" name="Picture 21" descr="C:\Users\KerstinundMichael\Pictures\Logos\KopfEIZNeu_bearbeitet-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2"/>
          <p:cNvSpPr>
            <a:spLocks noChangeArrowheads="1"/>
          </p:cNvSpPr>
          <p:nvPr/>
        </p:nvSpPr>
        <p:spPr bwMode="auto">
          <a:xfrm>
            <a:off x="1979614" y="981078"/>
            <a:ext cx="5759451" cy="581025"/>
          </a:xfrm>
          <a:prstGeom prst="rect">
            <a:avLst/>
          </a:prstGeom>
          <a:noFill/>
          <a:ln w="9525">
            <a:noFill/>
            <a:miter lim="800000"/>
            <a:headEnd/>
            <a:tailEnd/>
          </a:ln>
          <a:effectLst>
            <a:outerShdw dist="35921" dir="2700000" algn="ctr" rotWithShape="0">
              <a:schemeClr val="bg2"/>
            </a:outerShdw>
          </a:effectLst>
        </p:spPr>
        <p:txBody>
          <a:bodyPr anchor="ctr"/>
          <a:lstStyle/>
          <a:p>
            <a:pPr eaLnBrk="1" hangingPunct="1">
              <a:defRPr/>
            </a:pPr>
            <a:r>
              <a:rPr lang="de-DE" sz="3200" b="1" dirty="0">
                <a:solidFill>
                  <a:srgbClr val="003399"/>
                </a:solidFill>
                <a:effectLst>
                  <a:outerShdw blurRad="38100" dist="38100" dir="2700000" algn="tl">
                    <a:srgbClr val="C0C0C0"/>
                  </a:outerShdw>
                </a:effectLst>
                <a:latin typeface="Arial" charset="0"/>
              </a:rPr>
              <a:t>Die Geschichte der EU</a:t>
            </a:r>
          </a:p>
        </p:txBody>
      </p:sp>
    </p:spTree>
    <p:extLst>
      <p:ext uri="{BB962C8B-B14F-4D97-AF65-F5344CB8AC3E}">
        <p14:creationId xmlns:p14="http://schemas.microsoft.com/office/powerpoint/2010/main" val="2102191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additive="base">
                                        <p:cTn id="7" dur="1000" fill="hold"/>
                                        <p:tgtEl>
                                          <p:spTgt spid="70664"/>
                                        </p:tgtEl>
                                        <p:attrNameLst>
                                          <p:attrName>ppt_x</p:attrName>
                                        </p:attrNameLst>
                                      </p:cBhvr>
                                      <p:tavLst>
                                        <p:tav tm="0">
                                          <p:val>
                                            <p:strVal val="0-#ppt_w/2"/>
                                          </p:val>
                                        </p:tav>
                                        <p:tav tm="100000">
                                          <p:val>
                                            <p:strVal val="#ppt_x"/>
                                          </p:val>
                                        </p:tav>
                                      </p:tavLst>
                                    </p:anim>
                                    <p:anim calcmode="lin" valueType="num">
                                      <p:cBhvr additive="base">
                                        <p:cTn id="8" dur="1000" fill="hold"/>
                                        <p:tgtEl>
                                          <p:spTgt spid="706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0670"/>
                                        </p:tgtEl>
                                        <p:attrNameLst>
                                          <p:attrName>style.visibility</p:attrName>
                                        </p:attrNameLst>
                                      </p:cBhvr>
                                      <p:to>
                                        <p:strVal val="visible"/>
                                      </p:to>
                                    </p:set>
                                    <p:anim calcmode="lin" valueType="num">
                                      <p:cBhvr additive="base">
                                        <p:cTn id="13" dur="1000" fill="hold"/>
                                        <p:tgtEl>
                                          <p:spTgt spid="70670"/>
                                        </p:tgtEl>
                                        <p:attrNameLst>
                                          <p:attrName>ppt_x</p:attrName>
                                        </p:attrNameLst>
                                      </p:cBhvr>
                                      <p:tavLst>
                                        <p:tav tm="0">
                                          <p:val>
                                            <p:strVal val="1+#ppt_w/2"/>
                                          </p:val>
                                        </p:tav>
                                        <p:tav tm="100000">
                                          <p:val>
                                            <p:strVal val="#ppt_x"/>
                                          </p:val>
                                        </p:tav>
                                      </p:tavLst>
                                    </p:anim>
                                    <p:anim calcmode="lin" valueType="num">
                                      <p:cBhvr additive="base">
                                        <p:cTn id="14" dur="1000" fill="hold"/>
                                        <p:tgtEl>
                                          <p:spTgt spid="706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77"/>
                                        </p:tgtEl>
                                        <p:attrNameLst>
                                          <p:attrName>style.visibility</p:attrName>
                                        </p:attrNameLst>
                                      </p:cBhvr>
                                      <p:to>
                                        <p:strVal val="visible"/>
                                      </p:to>
                                    </p:set>
                                    <p:anim calcmode="lin" valueType="num">
                                      <p:cBhvr additive="base">
                                        <p:cTn id="19" dur="1000" fill="hold"/>
                                        <p:tgtEl>
                                          <p:spTgt spid="70677"/>
                                        </p:tgtEl>
                                        <p:attrNameLst>
                                          <p:attrName>ppt_x</p:attrName>
                                        </p:attrNameLst>
                                      </p:cBhvr>
                                      <p:tavLst>
                                        <p:tav tm="0">
                                          <p:val>
                                            <p:strVal val="#ppt_x"/>
                                          </p:val>
                                        </p:tav>
                                        <p:tav tm="100000">
                                          <p:val>
                                            <p:strVal val="#ppt_x"/>
                                          </p:val>
                                        </p:tav>
                                      </p:tavLst>
                                    </p:anim>
                                    <p:anim calcmode="lin" valueType="num">
                                      <p:cBhvr additive="base">
                                        <p:cTn id="20" dur="1000" fill="hold"/>
                                        <p:tgtEl>
                                          <p:spTgt spid="706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678"/>
                                        </p:tgtEl>
                                        <p:attrNameLst>
                                          <p:attrName>style.visibility</p:attrName>
                                        </p:attrNameLst>
                                      </p:cBhvr>
                                      <p:to>
                                        <p:strVal val="visible"/>
                                      </p:to>
                                    </p:set>
                                    <p:anim calcmode="lin" valueType="num">
                                      <p:cBhvr additive="base">
                                        <p:cTn id="23" dur="1000" fill="hold"/>
                                        <p:tgtEl>
                                          <p:spTgt spid="70678"/>
                                        </p:tgtEl>
                                        <p:attrNameLst>
                                          <p:attrName>ppt_x</p:attrName>
                                        </p:attrNameLst>
                                      </p:cBhvr>
                                      <p:tavLst>
                                        <p:tav tm="0">
                                          <p:val>
                                            <p:strVal val="#ppt_x"/>
                                          </p:val>
                                        </p:tav>
                                        <p:tav tm="100000">
                                          <p:val>
                                            <p:strVal val="#ppt_x"/>
                                          </p:val>
                                        </p:tav>
                                      </p:tavLst>
                                    </p:anim>
                                    <p:anim calcmode="lin" valueType="num">
                                      <p:cBhvr additive="base">
                                        <p:cTn id="24" dur="1000" fill="hold"/>
                                        <p:tgtEl>
                                          <p:spTgt spid="70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0" y="1341439"/>
            <a:ext cx="8229600" cy="863600"/>
          </a:xfrm>
        </p:spPr>
        <p:txBody>
          <a:bodyPr/>
          <a:lstStyle/>
          <a:p>
            <a:pPr eaLnBrk="1" hangingPunct="1"/>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Zeitplan bis zu den Wahlen</a:t>
            </a:r>
          </a:p>
        </p:txBody>
      </p:sp>
      <p:graphicFrame>
        <p:nvGraphicFramePr>
          <p:cNvPr id="4" name="Diagramm 3"/>
          <p:cNvGraphicFramePr/>
          <p:nvPr>
            <p:extLst/>
          </p:nvPr>
        </p:nvGraphicFramePr>
        <p:xfrm>
          <a:off x="323528" y="2348880"/>
          <a:ext cx="83632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hteck 9"/>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7"/>
          <a:stretch>
            <a:fillRect/>
          </a:stretch>
        </p:blipFill>
        <p:spPr>
          <a:xfrm>
            <a:off x="2987825" y="291202"/>
            <a:ext cx="2809524" cy="314287"/>
          </a:xfrm>
          <a:prstGeom prst="rect">
            <a:avLst/>
          </a:prstGeom>
        </p:spPr>
      </p:pic>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rotWithShape="1">
          <a:blip r:embed="rId9"/>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389845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685" y="980728"/>
            <a:ext cx="8229600" cy="1008112"/>
          </a:xfrm>
        </p:spPr>
        <p:txBody>
          <a:bodyPr/>
          <a:lstStyle/>
          <a:p>
            <a:pPr eaLnBrk="1" hangingPunct="1"/>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Wie wird gewählt?</a:t>
            </a:r>
          </a:p>
        </p:txBody>
      </p:sp>
      <p:sp>
        <p:nvSpPr>
          <p:cNvPr id="3" name="Inhaltsplatzhalter 2"/>
          <p:cNvSpPr>
            <a:spLocks noGrp="1"/>
          </p:cNvSpPr>
          <p:nvPr>
            <p:ph idx="1"/>
          </p:nvPr>
        </p:nvSpPr>
        <p:spPr>
          <a:xfrm>
            <a:off x="539552" y="2492896"/>
            <a:ext cx="8229600" cy="3816424"/>
          </a:xfrm>
        </p:spPr>
        <p:txBody>
          <a:bodyPr/>
          <a:lstStyle/>
          <a:p>
            <a:pPr eaLnBrk="1" hangingPunct="1">
              <a:lnSpc>
                <a:spcPct val="150000"/>
              </a:lnSpc>
              <a:spcBef>
                <a:spcPct val="0"/>
              </a:spcBef>
              <a:buClr>
                <a:srgbClr val="FF0000"/>
              </a:buClr>
              <a:buFont typeface="Wingdings" panose="05000000000000000000" pitchFamily="2" charset="2"/>
              <a:buChar char="§"/>
            </a:pPr>
            <a:r>
              <a:rPr lang="de-DE" sz="2000" dirty="0">
                <a:solidFill>
                  <a:schemeClr val="accent2"/>
                </a:solidFill>
                <a:latin typeface="Arial" panose="020B0604020202020204" pitchFamily="34" charset="0"/>
              </a:rPr>
              <a:t>Jeder Wähler, jede Wählerin hat eine Stimme und kann somit ein Kreuz bei einer Partei machen</a:t>
            </a:r>
          </a:p>
          <a:p>
            <a:pPr eaLnBrk="1" hangingPunct="1">
              <a:lnSpc>
                <a:spcPct val="150000"/>
              </a:lnSpc>
              <a:spcBef>
                <a:spcPct val="0"/>
              </a:spcBef>
              <a:buClr>
                <a:srgbClr val="FF0000"/>
              </a:buClr>
              <a:buFont typeface="Wingdings" panose="05000000000000000000" pitchFamily="2" charset="2"/>
              <a:buChar char="§"/>
            </a:pPr>
            <a:r>
              <a:rPr lang="de-DE" sz="2000" dirty="0">
                <a:solidFill>
                  <a:schemeClr val="accent2"/>
                </a:solidFill>
                <a:latin typeface="Arial" panose="020B0604020202020204" pitchFamily="34" charset="0"/>
              </a:rPr>
              <a:t>Verhältniswahlsystem in allen Mitgliedsstaaten auf Grundlage von Listen oder übertragbaren Einzelstimmen</a:t>
            </a:r>
          </a:p>
          <a:p>
            <a:pPr eaLnBrk="1" hangingPunct="1">
              <a:lnSpc>
                <a:spcPct val="150000"/>
              </a:lnSpc>
              <a:spcBef>
                <a:spcPct val="0"/>
              </a:spcBef>
              <a:buClr>
                <a:srgbClr val="FF0000"/>
              </a:buClr>
              <a:buFont typeface="Wingdings" panose="05000000000000000000" pitchFamily="2" charset="2"/>
              <a:buChar char="§"/>
            </a:pPr>
            <a:r>
              <a:rPr lang="de-DE" sz="2000" dirty="0">
                <a:solidFill>
                  <a:schemeClr val="accent2"/>
                </a:solidFill>
                <a:latin typeface="Arial" panose="020B0604020202020204" pitchFamily="34" charset="0"/>
              </a:rPr>
              <a:t>Jeder Staat hat eigene festgelegte Modalitäten</a:t>
            </a:r>
          </a:p>
          <a:p>
            <a:pPr eaLnBrk="1" hangingPunct="1">
              <a:lnSpc>
                <a:spcPct val="150000"/>
              </a:lnSpc>
              <a:spcBef>
                <a:spcPct val="0"/>
              </a:spcBef>
              <a:buClr>
                <a:srgbClr val="FF0000"/>
              </a:buClr>
              <a:buFont typeface="Wingdings" panose="05000000000000000000" pitchFamily="2" charset="2"/>
              <a:buChar char="§"/>
            </a:pPr>
            <a:r>
              <a:rPr lang="de-DE" sz="2000" dirty="0">
                <a:solidFill>
                  <a:schemeClr val="accent2"/>
                </a:solidFill>
                <a:latin typeface="Arial" panose="020B0604020202020204" pitchFamily="34" charset="0"/>
              </a:rPr>
              <a:t>In Deutschland Verhältniswahl mit Listenwahlvorschlägen</a:t>
            </a:r>
            <a:r>
              <a:rPr lang="de-DE" sz="1800" dirty="0">
                <a:solidFill>
                  <a:schemeClr val="accent2"/>
                </a:solidFill>
                <a:latin typeface="Arial" panose="020B0604020202020204" pitchFamily="34" charset="0"/>
              </a:rPr>
              <a:t> </a:t>
            </a:r>
          </a:p>
          <a:p>
            <a:endParaRPr lang="de-DE" dirty="0"/>
          </a:p>
        </p:txBody>
      </p:sp>
      <p:sp>
        <p:nvSpPr>
          <p:cNvPr id="8" name="Rechteck 7"/>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stretch>
            <a:fillRect/>
          </a:stretch>
        </p:blipFill>
        <p:spPr>
          <a:xfrm>
            <a:off x="2987825" y="291202"/>
            <a:ext cx="2809524" cy="314287"/>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rotWithShape="1">
          <a:blip r:embed="rId5"/>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358530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a:stretch>
            <a:fillRect/>
          </a:stretch>
        </p:blipFill>
        <p:spPr>
          <a:xfrm>
            <a:off x="2987825" y="291202"/>
            <a:ext cx="2809524" cy="314287"/>
          </a:xfrm>
          <a:prstGeom prst="rect">
            <a:avLst/>
          </a:prstGeom>
        </p:spPr>
      </p:pic>
      <p:pic>
        <p:nvPicPr>
          <p:cNvPr id="4" name="Grafik 3"/>
          <p:cNvPicPr>
            <a:picLocks noChangeAspect="1"/>
          </p:cNvPicPr>
          <p:nvPr/>
        </p:nvPicPr>
        <p:blipFill rotWithShape="1">
          <a:blip r:embed="rId4"/>
          <a:srcRect l="-307" t="-1318" r="307" b="1318"/>
          <a:stretch/>
        </p:blipFill>
        <p:spPr>
          <a:xfrm>
            <a:off x="702666" y="31697"/>
            <a:ext cx="527499" cy="694428"/>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187" y="830781"/>
            <a:ext cx="8160781" cy="5769552"/>
          </a:xfrm>
          <a:prstGeom prst="rect">
            <a:avLst/>
          </a:prstGeom>
        </p:spPr>
      </p:pic>
    </p:spTree>
    <p:extLst>
      <p:ext uri="{BB962C8B-B14F-4D97-AF65-F5344CB8AC3E}">
        <p14:creationId xmlns:p14="http://schemas.microsoft.com/office/powerpoint/2010/main" val="411172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 y="1268416"/>
            <a:ext cx="7418388" cy="4270375"/>
          </a:xfrm>
        </p:spPr>
        <p:txBody>
          <a:bodyPr>
            <a:normAutofit/>
          </a:bodyPr>
          <a:lstStyle/>
          <a:p>
            <a:pPr marL="0" indent="0" algn="ctr">
              <a:spcBef>
                <a:spcPct val="0"/>
              </a:spcBef>
              <a:buNone/>
            </a:pPr>
            <a:r>
              <a:rPr lang="de-DE" sz="3500" b="1" dirty="0">
                <a:solidFill>
                  <a:schemeClr val="accent2"/>
                </a:solidFill>
                <a:effectLst>
                  <a:outerShdw blurRad="38100" dist="38100" dir="2700000" algn="tl">
                    <a:srgbClr val="000000">
                      <a:alpha val="43137"/>
                    </a:srgbClr>
                  </a:outerShdw>
                </a:effectLst>
                <a:latin typeface="Arial" panose="020B0604020202020204" pitchFamily="34" charset="0"/>
              </a:rPr>
              <a:t>Wer darf in Deutschland wählen?</a:t>
            </a:r>
          </a:p>
          <a:p>
            <a:pPr marL="0" indent="0">
              <a:buNone/>
            </a:pPr>
            <a:endParaRPr lang="de-DE" b="1" dirty="0" smtClean="0">
              <a:solidFill>
                <a:schemeClr val="accent2"/>
              </a:solidFill>
            </a:endParaRP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1. Deutsche Staatsbürger/innen </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2. Staatsbürger/innen eines anderen EU-Landes, die                                                                  sich länger als 3 Monate in Deutschland aufhalten</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Mindestens 18 Jahre alt</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Im Wählerverzeichnis der Wohnsitzgemeinde</a:t>
            </a:r>
          </a:p>
          <a:p>
            <a:endParaRPr lang="de-DE" dirty="0" smtClean="0">
              <a:solidFill>
                <a:schemeClr val="accent2"/>
              </a:solidFill>
            </a:endParaRPr>
          </a:p>
          <a:p>
            <a:endParaRPr lang="de-DE" dirty="0">
              <a:solidFill>
                <a:schemeClr val="accent2"/>
              </a:solidFill>
            </a:endParaRPr>
          </a:p>
          <a:p>
            <a:endParaRPr lang="de-DE" dirty="0"/>
          </a:p>
        </p:txBody>
      </p:sp>
      <p:sp>
        <p:nvSpPr>
          <p:cNvPr id="6" name="Rechteck 5"/>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2"/>
          <a:stretch>
            <a:fillRect/>
          </a:stretch>
        </p:blipFill>
        <p:spPr>
          <a:xfrm>
            <a:off x="2987825" y="291202"/>
            <a:ext cx="2809524" cy="314287"/>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9" name="Grafik 8"/>
          <p:cNvPicPr>
            <a:picLocks noChangeAspect="1"/>
          </p:cNvPicPr>
          <p:nvPr/>
        </p:nvPicPr>
        <p:blipFill rotWithShape="1">
          <a:blip r:embed="rId4"/>
          <a:srcRect l="-307" t="-1318" r="307" b="1318"/>
          <a:stretch/>
        </p:blipFill>
        <p:spPr>
          <a:xfrm>
            <a:off x="702666" y="31697"/>
            <a:ext cx="527499" cy="694428"/>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4249308"/>
            <a:ext cx="2692896" cy="1795264"/>
          </a:xfrm>
          <a:prstGeom prst="rect">
            <a:avLst/>
          </a:prstGeom>
        </p:spPr>
      </p:pic>
    </p:spTree>
    <p:extLst>
      <p:ext uri="{BB962C8B-B14F-4D97-AF65-F5344CB8AC3E}">
        <p14:creationId xmlns:p14="http://schemas.microsoft.com/office/powerpoint/2010/main" val="136805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720080"/>
          </a:xfrm>
        </p:spPr>
        <p:txBody>
          <a:bodyPr/>
          <a:lstStyle/>
          <a:p>
            <a:pPr eaLnBrk="1" hangingPunct="1">
              <a:lnSpc>
                <a:spcPct val="90000"/>
              </a:lnSpc>
            </a:pPr>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Deutsche im Ausland</a:t>
            </a:r>
          </a:p>
        </p:txBody>
      </p:sp>
      <p:sp>
        <p:nvSpPr>
          <p:cNvPr id="3" name="Inhaltsplatzhalter 2"/>
          <p:cNvSpPr>
            <a:spLocks noGrp="1"/>
          </p:cNvSpPr>
          <p:nvPr>
            <p:ph idx="1"/>
          </p:nvPr>
        </p:nvSpPr>
        <p:spPr>
          <a:xfrm>
            <a:off x="457200" y="2348882"/>
            <a:ext cx="8229600" cy="3777283"/>
          </a:xfrm>
        </p:spPr>
        <p:txBody>
          <a:bodyPr>
            <a:normAutofit/>
          </a:bodyPr>
          <a:lstStyle/>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2 Möglichkeiten: </a:t>
            </a:r>
          </a:p>
          <a:p>
            <a:pPr marL="742932" lvl="2" indent="-342891">
              <a:lnSpc>
                <a:spcPct val="160000"/>
              </a:lnSpc>
              <a:spcBef>
                <a:spcPct val="0"/>
              </a:spcBef>
              <a:buClr>
                <a:srgbClr val="FF0000"/>
              </a:buClr>
              <a:buFont typeface="Symbol" panose="05050102010706020507" pitchFamily="18" charset="2"/>
              <a:buChar char="-"/>
            </a:pPr>
            <a:r>
              <a:rPr lang="de-DE" sz="2200" dirty="0">
                <a:solidFill>
                  <a:schemeClr val="accent2"/>
                </a:solidFill>
                <a:latin typeface="Arial" panose="020B0604020202020204" pitchFamily="34" charset="0"/>
              </a:rPr>
              <a:t>1. Briefwahlunterlagen beantragen und per                                                                                                                                                                                                                                                                                                                                                                                    Briefwahl in Deutschland wählen </a:t>
            </a:r>
          </a:p>
          <a:p>
            <a:pPr marL="742932" lvl="2" indent="-342891">
              <a:lnSpc>
                <a:spcPct val="160000"/>
              </a:lnSpc>
              <a:spcBef>
                <a:spcPct val="0"/>
              </a:spcBef>
              <a:buClr>
                <a:srgbClr val="FF0000"/>
              </a:buClr>
              <a:buFont typeface="Symbol" panose="05050102010706020507" pitchFamily="18" charset="2"/>
              <a:buChar char="-"/>
            </a:pPr>
            <a:r>
              <a:rPr lang="de-DE" sz="2200" dirty="0">
                <a:solidFill>
                  <a:schemeClr val="accent2"/>
                </a:solidFill>
                <a:latin typeface="Arial" panose="020B0604020202020204" pitchFamily="34" charset="0"/>
              </a:rPr>
              <a:t>2. Wählen am Wohnort im anderen EU-Land</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Wenn im Ausland gewählt wird, wird über die Mandate entschieden, welche dort vergeben werden</a:t>
            </a:r>
          </a:p>
        </p:txBody>
      </p:sp>
      <p:sp>
        <p:nvSpPr>
          <p:cNvPr id="8" name="Rechteck 7"/>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stretch>
            <a:fillRect/>
          </a:stretch>
        </p:blipFill>
        <p:spPr>
          <a:xfrm>
            <a:off x="2987825" y="291202"/>
            <a:ext cx="2809524" cy="314287"/>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7" name="Grafik 6"/>
          <p:cNvPicPr>
            <a:picLocks noChangeAspect="1"/>
          </p:cNvPicPr>
          <p:nvPr/>
        </p:nvPicPr>
        <p:blipFill rotWithShape="1">
          <a:blip r:embed="rId5"/>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29303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755578" y="1556794"/>
            <a:ext cx="3487291" cy="4078983"/>
          </a:xfrm>
          <a:prstGeom prst="rect">
            <a:avLst/>
          </a:prstGeom>
        </p:spPr>
      </p:pic>
      <p:pic>
        <p:nvPicPr>
          <p:cNvPr id="10" name="Grafik 9"/>
          <p:cNvPicPr>
            <a:picLocks noChangeAspect="1"/>
          </p:cNvPicPr>
          <p:nvPr/>
        </p:nvPicPr>
        <p:blipFill>
          <a:blip r:embed="rId3"/>
          <a:stretch>
            <a:fillRect/>
          </a:stretch>
        </p:blipFill>
        <p:spPr>
          <a:xfrm>
            <a:off x="4256189" y="1916835"/>
            <a:ext cx="3137445" cy="3669407"/>
          </a:xfrm>
          <a:prstGeom prst="rect">
            <a:avLst/>
          </a:prstGeom>
        </p:spPr>
      </p:pic>
      <p:sp>
        <p:nvSpPr>
          <p:cNvPr id="4" name="Rechteck 3"/>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4"/>
          <a:stretch>
            <a:fillRect/>
          </a:stretch>
        </p:blipFill>
        <p:spPr>
          <a:xfrm>
            <a:off x="2987825" y="291202"/>
            <a:ext cx="2809524" cy="31428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8" name="Grafik 7"/>
          <p:cNvPicPr>
            <a:picLocks noChangeAspect="1"/>
          </p:cNvPicPr>
          <p:nvPr/>
        </p:nvPicPr>
        <p:blipFill rotWithShape="1">
          <a:blip r:embed="rId6"/>
          <a:srcRect l="-307" t="-1318" r="307" b="1318"/>
          <a:stretch/>
        </p:blipFill>
        <p:spPr>
          <a:xfrm>
            <a:off x="702666" y="31697"/>
            <a:ext cx="527499" cy="694428"/>
          </a:xfrm>
          <a:prstGeom prst="rect">
            <a:avLst/>
          </a:prstGeom>
        </p:spPr>
      </p:pic>
    </p:spTree>
    <p:extLst>
      <p:ext uri="{BB962C8B-B14F-4D97-AF65-F5344CB8AC3E}">
        <p14:creationId xmlns:p14="http://schemas.microsoft.com/office/powerpoint/2010/main" val="338559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836617"/>
            <a:ext cx="8229600" cy="581025"/>
          </a:xfrm>
        </p:spPr>
        <p:txBody>
          <a:bodyPr/>
          <a:lstStyle/>
          <a:p>
            <a:pPr eaLnBrk="1" hangingPunct="1">
              <a:lnSpc>
                <a:spcPct val="90000"/>
              </a:lnSpc>
            </a:pPr>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Briefwahl</a:t>
            </a:r>
          </a:p>
        </p:txBody>
      </p:sp>
      <p:sp>
        <p:nvSpPr>
          <p:cNvPr id="3" name="Inhaltsplatzhalter 2"/>
          <p:cNvSpPr>
            <a:spLocks noGrp="1"/>
          </p:cNvSpPr>
          <p:nvPr>
            <p:ph sz="half" idx="4294967295"/>
          </p:nvPr>
        </p:nvSpPr>
        <p:spPr>
          <a:xfrm>
            <a:off x="0" y="1600202"/>
            <a:ext cx="4546600" cy="4525963"/>
          </a:xfrm>
        </p:spPr>
        <p:txBody>
          <a:bodyPr/>
          <a:lstStyle/>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Auf Wahlbenachrichtigungs-karte Antrag auf Zusendung der Briefwahlunterlagen ausfüllen und abschicken</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Stimmzettel und Wahlschein ausfüllen</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Kostenlos mit der Deutschen Post versenden</a:t>
            </a:r>
          </a:p>
        </p:txBody>
      </p:sp>
      <p:sp>
        <p:nvSpPr>
          <p:cNvPr id="6" name="Rechteck 5"/>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2987825" y="291202"/>
            <a:ext cx="2809524" cy="31428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9" name="Grafik 8"/>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9699" y="2391571"/>
            <a:ext cx="2143125" cy="2943225"/>
          </a:xfrm>
          <a:prstGeom prst="rect">
            <a:avLst/>
          </a:prstGeom>
        </p:spPr>
      </p:pic>
    </p:spTree>
    <p:extLst>
      <p:ext uri="{BB962C8B-B14F-4D97-AF65-F5344CB8AC3E}">
        <p14:creationId xmlns:p14="http://schemas.microsoft.com/office/powerpoint/2010/main" val="106899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02666" y="2564905"/>
            <a:ext cx="7886700" cy="2908300"/>
          </a:xfrm>
        </p:spPr>
        <p:txBody>
          <a:bodyPr/>
          <a:lstStyle/>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Jeder/Jede mit passiven Wahlrecht</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Kandidatur nur auf Bundes- oder Landeslisten der Parteien oder sonstiger politischer Vereinigungen möglich</a:t>
            </a:r>
          </a:p>
          <a:p>
            <a:pPr eaLnBrk="1" hangingPunct="1">
              <a:lnSpc>
                <a:spcPct val="160000"/>
              </a:lnSpc>
              <a:spcBef>
                <a:spcPct val="0"/>
              </a:spcBef>
              <a:buClr>
                <a:srgbClr val="FF0000"/>
              </a:buClr>
              <a:buFont typeface="Wingdings" panose="05000000000000000000" pitchFamily="2" charset="2"/>
              <a:buChar char="§"/>
            </a:pPr>
            <a:r>
              <a:rPr lang="de-DE" sz="2200" dirty="0">
                <a:solidFill>
                  <a:schemeClr val="accent2"/>
                </a:solidFill>
                <a:latin typeface="Arial" panose="020B0604020202020204" pitchFamily="34" charset="0"/>
              </a:rPr>
              <a:t>Kein gleichzeitiges Mandat von Europaparlament und Bundestag möglich</a:t>
            </a:r>
          </a:p>
        </p:txBody>
      </p:sp>
      <p:sp>
        <p:nvSpPr>
          <p:cNvPr id="5" name="AutoShape 2" descr="Bildergebnis für eu wahlen"/>
          <p:cNvSpPr>
            <a:spLocks noChangeAspect="1" noChangeArrowheads="1"/>
          </p:cNvSpPr>
          <p:nvPr/>
        </p:nvSpPr>
        <p:spPr bwMode="auto">
          <a:xfrm>
            <a:off x="116681" y="74890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de-DE"/>
          </a:p>
        </p:txBody>
      </p:sp>
      <p:sp>
        <p:nvSpPr>
          <p:cNvPr id="6" name="AutoShape 4" descr="Bildergebnis für eu wahlen"/>
          <p:cNvSpPr>
            <a:spLocks noChangeAspect="1" noChangeArrowheads="1"/>
          </p:cNvSpPr>
          <p:nvPr/>
        </p:nvSpPr>
        <p:spPr bwMode="auto">
          <a:xfrm>
            <a:off x="230981" y="86320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de-DE"/>
          </a:p>
        </p:txBody>
      </p:sp>
      <p:sp>
        <p:nvSpPr>
          <p:cNvPr id="7" name="Rechteck 6"/>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2987825" y="291202"/>
            <a:ext cx="2809524" cy="314287"/>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10" name="Grafik 9"/>
          <p:cNvPicPr>
            <a:picLocks noChangeAspect="1"/>
          </p:cNvPicPr>
          <p:nvPr/>
        </p:nvPicPr>
        <p:blipFill rotWithShape="1">
          <a:blip r:embed="rId5"/>
          <a:srcRect l="-307" t="-1318" r="307" b="1318"/>
          <a:stretch/>
        </p:blipFill>
        <p:spPr>
          <a:xfrm>
            <a:off x="702666" y="31697"/>
            <a:ext cx="527499" cy="694428"/>
          </a:xfrm>
          <a:prstGeom prst="rect">
            <a:avLst/>
          </a:prstGeom>
        </p:spPr>
      </p:pic>
      <p:sp>
        <p:nvSpPr>
          <p:cNvPr id="2" name="Textfeld 1"/>
          <p:cNvSpPr txBox="1"/>
          <p:nvPr/>
        </p:nvSpPr>
        <p:spPr>
          <a:xfrm>
            <a:off x="2322663" y="1091807"/>
            <a:ext cx="5328592" cy="978729"/>
          </a:xfrm>
          <a:prstGeom prst="rect">
            <a:avLst/>
          </a:prstGeom>
          <a:noFill/>
        </p:spPr>
        <p:txBody>
          <a:bodyPr wrap="square" rtlCol="0">
            <a:spAutoFit/>
          </a:bodyPr>
          <a:lstStyle/>
          <a:p>
            <a:pPr algn="ctr" eaLnBrk="1" hangingPunct="1">
              <a:lnSpc>
                <a:spcPct val="90000"/>
              </a:lnSpc>
            </a:pPr>
            <a:r>
              <a:rPr lang="de-DE" sz="3200" b="1" dirty="0">
                <a:solidFill>
                  <a:schemeClr val="accent2"/>
                </a:solidFill>
                <a:effectLst>
                  <a:outerShdw blurRad="38100" dist="38100" dir="2700000" algn="tl">
                    <a:srgbClr val="000000">
                      <a:alpha val="43137"/>
                    </a:srgbClr>
                  </a:outerShdw>
                </a:effectLst>
              </a:rPr>
              <a:t>Wer kann gewählt werden?</a:t>
            </a:r>
          </a:p>
        </p:txBody>
      </p:sp>
    </p:spTree>
    <p:extLst>
      <p:ext uri="{BB962C8B-B14F-4D97-AF65-F5344CB8AC3E}">
        <p14:creationId xmlns:p14="http://schemas.microsoft.com/office/powerpoint/2010/main" val="16132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5084" y="782940"/>
            <a:ext cx="8229600" cy="796951"/>
          </a:xfrm>
        </p:spPr>
        <p:txBody>
          <a:bodyPr/>
          <a:lstStyle/>
          <a:p>
            <a:pPr eaLnBrk="1" hangingPunct="1">
              <a:lnSpc>
                <a:spcPct val="90000"/>
              </a:lnSpc>
            </a:pPr>
            <a:r>
              <a:rPr lang="de-D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Sitzverteilung</a:t>
            </a:r>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a:p>
        </p:txBody>
      </p:sp>
      <p:pic>
        <p:nvPicPr>
          <p:cNvPr id="4" name="Grafik 3"/>
          <p:cNvPicPr>
            <a:picLocks noChangeAspect="1"/>
          </p:cNvPicPr>
          <p:nvPr/>
        </p:nvPicPr>
        <p:blipFill>
          <a:blip r:embed="rId3"/>
          <a:stretch>
            <a:fillRect/>
          </a:stretch>
        </p:blipFill>
        <p:spPr>
          <a:xfrm>
            <a:off x="3563890" y="1772818"/>
            <a:ext cx="3496163" cy="1076475"/>
          </a:xfrm>
          <a:prstGeom prst="rect">
            <a:avLst/>
          </a:prstGeom>
        </p:spPr>
      </p:pic>
      <p:pic>
        <p:nvPicPr>
          <p:cNvPr id="5" name="Grafik 4"/>
          <p:cNvPicPr>
            <a:picLocks noChangeAspect="1"/>
          </p:cNvPicPr>
          <p:nvPr/>
        </p:nvPicPr>
        <p:blipFill>
          <a:blip r:embed="rId4"/>
          <a:stretch>
            <a:fillRect/>
          </a:stretch>
        </p:blipFill>
        <p:spPr>
          <a:xfrm>
            <a:off x="375493" y="1772819"/>
            <a:ext cx="1848108" cy="4658375"/>
          </a:xfrm>
          <a:prstGeom prst="rect">
            <a:avLst/>
          </a:prstGeom>
        </p:spPr>
      </p:pic>
      <p:pic>
        <p:nvPicPr>
          <p:cNvPr id="6" name="Grafik 5"/>
          <p:cNvPicPr>
            <a:picLocks noChangeAspect="1"/>
          </p:cNvPicPr>
          <p:nvPr/>
        </p:nvPicPr>
        <p:blipFill>
          <a:blip r:embed="rId5"/>
          <a:stretch>
            <a:fillRect/>
          </a:stretch>
        </p:blipFill>
        <p:spPr>
          <a:xfrm>
            <a:off x="2725015" y="3401730"/>
            <a:ext cx="5477639" cy="2876951"/>
          </a:xfrm>
          <a:prstGeom prst="rect">
            <a:avLst/>
          </a:prstGeom>
        </p:spPr>
      </p:pic>
      <p:sp>
        <p:nvSpPr>
          <p:cNvPr id="7" name="Rechteck 6"/>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6"/>
          <a:stretch>
            <a:fillRect/>
          </a:stretch>
        </p:blipFill>
        <p:spPr>
          <a:xfrm>
            <a:off x="2987825" y="291202"/>
            <a:ext cx="2809524" cy="314287"/>
          </a:xfrm>
          <a:prstGeom prst="rect">
            <a:avLst/>
          </a:prstGeom>
        </p:spPr>
      </p:pic>
      <p:pic>
        <p:nvPicPr>
          <p:cNvPr id="9" name="Grafik 8"/>
          <p:cNvPicPr>
            <a:picLocks noChangeAspect="1"/>
          </p:cNvPicPr>
          <p:nvPr/>
        </p:nvPicPr>
        <p:blipFill rotWithShape="1">
          <a:blip r:embed="rId7"/>
          <a:srcRect l="-307" t="-1318" r="307" b="1318"/>
          <a:stretch/>
        </p:blipFill>
        <p:spPr>
          <a:xfrm>
            <a:off x="702666" y="31697"/>
            <a:ext cx="527499" cy="694428"/>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spTree>
    <p:extLst>
      <p:ext uri="{BB962C8B-B14F-4D97-AF65-F5344CB8AC3E}">
        <p14:creationId xmlns:p14="http://schemas.microsoft.com/office/powerpoint/2010/main" val="339346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600" y="1445923"/>
            <a:ext cx="7634288" cy="576263"/>
          </a:xfrm>
        </p:spPr>
        <p:txBody>
          <a:bodyPr/>
          <a:lstStyle/>
          <a:p>
            <a:pPr eaLnBrk="1" hangingPunct="1">
              <a:lnSpc>
                <a:spcPct val="90000"/>
              </a:lnSpc>
            </a:pPr>
            <a:r>
              <a:rPr lang="de-DE" altLang="nl-BE" sz="3200" b="1" dirty="0">
                <a:solidFill>
                  <a:schemeClr val="accent2"/>
                </a:solidFill>
                <a:effectLst>
                  <a:outerShdw blurRad="38100" dist="38100" dir="2700000" algn="tl">
                    <a:srgbClr val="000000">
                      <a:alpha val="43137"/>
                    </a:srgbClr>
                  </a:outerShdw>
                </a:effectLst>
                <a:latin typeface="Arial" panose="020B0604020202020204" pitchFamily="34" charset="0"/>
                <a:ea typeface="+mn-ea"/>
                <a:cs typeface="+mn-cs"/>
              </a:rPr>
              <a:t>Vielen Dank für Ihre Aufmerksamkeit!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259" y="2555613"/>
            <a:ext cx="7914127" cy="42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3635899" y="6349372"/>
            <a:ext cx="2031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de-DE" altLang="en-US" sz="1100" dirty="0">
                <a:solidFill>
                  <a:srgbClr val="595959"/>
                </a:solidFill>
              </a:rPr>
              <a:t>Die Europäische Flagge</a:t>
            </a:r>
          </a:p>
        </p:txBody>
      </p:sp>
      <p:sp>
        <p:nvSpPr>
          <p:cNvPr id="25605" name="TextBox 5"/>
          <p:cNvSpPr txBox="1">
            <a:spLocks noChangeArrowheads="1"/>
          </p:cNvSpPr>
          <p:nvPr/>
        </p:nvSpPr>
        <p:spPr bwMode="auto">
          <a:xfrm>
            <a:off x="6170713" y="4406931"/>
            <a:ext cx="20585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de-DE" altLang="en-US" sz="1100" dirty="0">
                <a:solidFill>
                  <a:srgbClr val="595959"/>
                </a:solidFill>
              </a:rPr>
              <a:t>Die Europäische Hymne</a:t>
            </a:r>
          </a:p>
        </p:txBody>
      </p:sp>
      <p:sp>
        <p:nvSpPr>
          <p:cNvPr id="25606" name="TextBox 11"/>
          <p:cNvSpPr txBox="1">
            <a:spLocks noChangeArrowheads="1"/>
          </p:cNvSpPr>
          <p:nvPr/>
        </p:nvSpPr>
        <p:spPr bwMode="auto">
          <a:xfrm>
            <a:off x="2172922" y="6349374"/>
            <a:ext cx="9969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de-DE" altLang="en-US" sz="1100" dirty="0">
                <a:solidFill>
                  <a:srgbClr val="595959"/>
                </a:solidFill>
              </a:rPr>
              <a:t>Der Euro</a:t>
            </a:r>
          </a:p>
        </p:txBody>
      </p:sp>
      <p:sp>
        <p:nvSpPr>
          <p:cNvPr id="25607" name="TextBox 6"/>
          <p:cNvSpPr txBox="1">
            <a:spLocks noChangeArrowheads="1"/>
          </p:cNvSpPr>
          <p:nvPr/>
        </p:nvSpPr>
        <p:spPr bwMode="auto">
          <a:xfrm>
            <a:off x="6716998" y="6412170"/>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de-DE" altLang="en-US" sz="1100" dirty="0">
                <a:solidFill>
                  <a:srgbClr val="595959"/>
                </a:solidFill>
              </a:rPr>
              <a:t>Europatag, 9 Mai</a:t>
            </a:r>
          </a:p>
        </p:txBody>
      </p:sp>
      <p:sp>
        <p:nvSpPr>
          <p:cNvPr id="25608" name="TextBox 7"/>
          <p:cNvSpPr txBox="1">
            <a:spLocks noChangeArrowheads="1"/>
          </p:cNvSpPr>
          <p:nvPr/>
        </p:nvSpPr>
        <p:spPr bwMode="auto">
          <a:xfrm>
            <a:off x="684924" y="4236594"/>
            <a:ext cx="25463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de-DE" altLang="en-US" sz="1100" dirty="0">
                <a:solidFill>
                  <a:srgbClr val="595959"/>
                </a:solidFill>
              </a:rPr>
              <a:t>Motto: </a:t>
            </a:r>
          </a:p>
          <a:p>
            <a:pPr algn="r" eaLnBrk="1" hangingPunct="1">
              <a:spcBef>
                <a:spcPct val="0"/>
              </a:spcBef>
              <a:buFontTx/>
              <a:buNone/>
            </a:pPr>
            <a:r>
              <a:rPr lang="de-DE" altLang="en-US" sz="1100" dirty="0">
                <a:solidFill>
                  <a:srgbClr val="595959"/>
                </a:solidFill>
              </a:rPr>
              <a:t>Vereint in Vielfalt</a:t>
            </a:r>
          </a:p>
        </p:txBody>
      </p:sp>
      <p:sp>
        <p:nvSpPr>
          <p:cNvPr id="9" name="Rechteck 8"/>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a:stretch>
            <a:fillRect/>
          </a:stretch>
        </p:blipFill>
        <p:spPr>
          <a:xfrm>
            <a:off x="2987825" y="291202"/>
            <a:ext cx="2809524" cy="314287"/>
          </a:xfrm>
          <a:prstGeom prst="rect">
            <a:avLst/>
          </a:prstGeom>
        </p:spPr>
      </p:pic>
      <p:pic>
        <p:nvPicPr>
          <p:cNvPr id="11" name="Grafik 10"/>
          <p:cNvPicPr>
            <a:picLocks noChangeAspect="1"/>
          </p:cNvPicPr>
          <p:nvPr/>
        </p:nvPicPr>
        <p:blipFill rotWithShape="1">
          <a:blip r:embed="rId5"/>
          <a:srcRect l="-307" t="-1318" r="307" b="1318"/>
          <a:stretch/>
        </p:blipFill>
        <p:spPr>
          <a:xfrm>
            <a:off x="702666" y="31697"/>
            <a:ext cx="527499" cy="694428"/>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sp>
        <p:nvSpPr>
          <p:cNvPr id="2" name="Rechteck 1"/>
          <p:cNvSpPr/>
          <p:nvPr/>
        </p:nvSpPr>
        <p:spPr>
          <a:xfrm>
            <a:off x="2987827" y="2104231"/>
            <a:ext cx="3112775" cy="369332"/>
          </a:xfrm>
          <a:prstGeom prst="rect">
            <a:avLst/>
          </a:prstGeom>
        </p:spPr>
        <p:txBody>
          <a:bodyPr wrap="none">
            <a:spAutoFit/>
          </a:bodyPr>
          <a:lstStyle/>
          <a:p>
            <a:r>
              <a:rPr lang="de-DE" altLang="de-DE" b="1" dirty="0">
                <a:solidFill>
                  <a:srgbClr val="FFFCD5"/>
                </a:solidFill>
                <a:hlinkClick r:id="rId7"/>
              </a:rPr>
              <a:t>www.eiz-niedersachsen.de</a:t>
            </a:r>
            <a:endParaRPr lang="de-DE" dirty="0"/>
          </a:p>
        </p:txBody>
      </p:sp>
    </p:spTree>
    <p:extLst>
      <p:ext uri="{BB962C8B-B14F-4D97-AF65-F5344CB8AC3E}">
        <p14:creationId xmlns:p14="http://schemas.microsoft.com/office/powerpoint/2010/main" val="395874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33351" y="1071563"/>
            <a:ext cx="8795998" cy="52322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eaLnBrk="1" hangingPunct="1">
              <a:defRPr/>
            </a:pPr>
            <a:r>
              <a:rPr lang="de-DE" sz="2800" b="1" dirty="0">
                <a:solidFill>
                  <a:srgbClr val="003399"/>
                </a:solidFill>
                <a:effectLst>
                  <a:outerShdw blurRad="38100" dist="38100" dir="2700000" algn="tl">
                    <a:srgbClr val="C0C0C0"/>
                  </a:outerShdw>
                </a:effectLst>
                <a:latin typeface="Arial" charset="0"/>
                <a:cs typeface="Arial" charset="0"/>
              </a:rPr>
              <a:t>Gemeinsame Rechte – die Charta der Grundrechte</a:t>
            </a:r>
          </a:p>
        </p:txBody>
      </p:sp>
      <p:sp>
        <p:nvSpPr>
          <p:cNvPr id="8" name="AutoShape 3"/>
          <p:cNvSpPr>
            <a:spLocks noChangeArrowheads="1"/>
          </p:cNvSpPr>
          <p:nvPr/>
        </p:nvSpPr>
        <p:spPr bwMode="auto">
          <a:xfrm>
            <a:off x="571473" y="5859464"/>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VI – Justizielle Rechte</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sp>
        <p:nvSpPr>
          <p:cNvPr id="12294" name="AutoShape 4"/>
          <p:cNvSpPr>
            <a:spLocks noChangeArrowheads="1"/>
          </p:cNvSpPr>
          <p:nvPr/>
        </p:nvSpPr>
        <p:spPr bwMode="auto">
          <a:xfrm>
            <a:off x="522289" y="5049839"/>
            <a:ext cx="2609851"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latin typeface="Calibri" panose="020F0502020204030204" pitchFamily="34" charset="0"/>
                <a:ea typeface="SimSun" panose="02010600030101010101" pitchFamily="2" charset="-122"/>
                <a:cs typeface="Arial" panose="020B0604020202020204" pitchFamily="34" charset="0"/>
              </a:rPr>
              <a:t>V – Bürgerrechte</a:t>
            </a:r>
            <a:r>
              <a:rPr lang="de-DE" altLang="de-DE" sz="1500">
                <a:latin typeface="Calibri" panose="020F0502020204030204" pitchFamily="34" charset="0"/>
                <a:ea typeface="SimSun" panose="02010600030101010101" pitchFamily="2" charset="-122"/>
                <a:cs typeface="Arial" panose="020B0604020202020204" pitchFamily="34" charset="0"/>
              </a:rPr>
              <a:t>  </a:t>
            </a:r>
            <a:endParaRPr lang="de-DE" altLang="de-DE" sz="900" b="1">
              <a:latin typeface="Calibri" panose="020F0502020204030204" pitchFamily="34" charset="0"/>
              <a:ea typeface="SimSun" panose="02010600030101010101" pitchFamily="2" charset="-122"/>
              <a:cs typeface="Arial" panose="020B0604020202020204" pitchFamily="34" charset="0"/>
            </a:endParaRPr>
          </a:p>
        </p:txBody>
      </p:sp>
      <p:sp>
        <p:nvSpPr>
          <p:cNvPr id="12295" name="AutoShape 5"/>
          <p:cNvSpPr>
            <a:spLocks noChangeArrowheads="1"/>
          </p:cNvSpPr>
          <p:nvPr/>
        </p:nvSpPr>
        <p:spPr bwMode="auto">
          <a:xfrm>
            <a:off x="522289" y="4238627"/>
            <a:ext cx="2609851"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latin typeface="Calibri" panose="020F0502020204030204" pitchFamily="34" charset="0"/>
                <a:ea typeface="SimSun" panose="02010600030101010101" pitchFamily="2" charset="-122"/>
                <a:cs typeface="Arial" panose="020B0604020202020204" pitchFamily="34" charset="0"/>
              </a:rPr>
              <a:t>IV – Solidarität</a:t>
            </a:r>
            <a:r>
              <a:rPr lang="de-DE" altLang="de-DE" sz="1500">
                <a:latin typeface="Calibri" panose="020F0502020204030204" pitchFamily="34" charset="0"/>
                <a:ea typeface="SimSun" panose="02010600030101010101" pitchFamily="2" charset="-122"/>
                <a:cs typeface="Arial" panose="020B0604020202020204" pitchFamily="34" charset="0"/>
              </a:rPr>
              <a:t>  </a:t>
            </a:r>
            <a:endParaRPr lang="de-DE" altLang="de-DE" sz="900" b="1">
              <a:latin typeface="Calibri" panose="020F0502020204030204" pitchFamily="34" charset="0"/>
              <a:ea typeface="SimSun" panose="02010600030101010101" pitchFamily="2" charset="-122"/>
              <a:cs typeface="Arial" panose="020B0604020202020204" pitchFamily="34" charset="0"/>
            </a:endParaRPr>
          </a:p>
        </p:txBody>
      </p:sp>
      <p:sp>
        <p:nvSpPr>
          <p:cNvPr id="12296" name="AutoShape 6"/>
          <p:cNvSpPr>
            <a:spLocks noChangeArrowheads="1"/>
          </p:cNvSpPr>
          <p:nvPr/>
        </p:nvSpPr>
        <p:spPr bwMode="auto">
          <a:xfrm>
            <a:off x="522289" y="3338515"/>
            <a:ext cx="2609851"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latin typeface="Calibri" panose="020F0502020204030204" pitchFamily="34" charset="0"/>
                <a:ea typeface="SimSun" panose="02010600030101010101" pitchFamily="2" charset="-122"/>
                <a:cs typeface="Arial" panose="020B0604020202020204" pitchFamily="34" charset="0"/>
              </a:rPr>
              <a:t>III – Gleichheit</a:t>
            </a:r>
            <a:r>
              <a:rPr lang="de-DE" altLang="de-DE" sz="1500">
                <a:latin typeface="Calibri" panose="020F0502020204030204" pitchFamily="34" charset="0"/>
                <a:ea typeface="SimSun" panose="02010600030101010101" pitchFamily="2" charset="-122"/>
                <a:cs typeface="Arial" panose="020B0604020202020204" pitchFamily="34" charset="0"/>
              </a:rPr>
              <a:t>  </a:t>
            </a:r>
            <a:endParaRPr lang="de-DE" altLang="de-DE" sz="900" b="1">
              <a:latin typeface="Calibri" panose="020F0502020204030204" pitchFamily="34" charset="0"/>
              <a:ea typeface="SimSun" panose="02010600030101010101" pitchFamily="2" charset="-122"/>
              <a:cs typeface="Arial" panose="020B0604020202020204" pitchFamily="34" charset="0"/>
            </a:endParaRPr>
          </a:p>
        </p:txBody>
      </p:sp>
      <p:sp>
        <p:nvSpPr>
          <p:cNvPr id="12297" name="AutoShape 7"/>
          <p:cNvSpPr>
            <a:spLocks noChangeArrowheads="1"/>
          </p:cNvSpPr>
          <p:nvPr/>
        </p:nvSpPr>
        <p:spPr bwMode="auto">
          <a:xfrm>
            <a:off x="522289" y="2484439"/>
            <a:ext cx="2609851"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latin typeface="Calibri" panose="020F0502020204030204" pitchFamily="34" charset="0"/>
                <a:ea typeface="SimSun" panose="02010600030101010101" pitchFamily="2" charset="-122"/>
                <a:cs typeface="Arial" panose="020B0604020202020204" pitchFamily="34" charset="0"/>
              </a:rPr>
              <a:t>II – Freiheiten</a:t>
            </a:r>
            <a:r>
              <a:rPr lang="de-DE" altLang="de-DE" sz="1500">
                <a:latin typeface="Calibri" panose="020F0502020204030204" pitchFamily="34" charset="0"/>
                <a:ea typeface="SimSun" panose="02010600030101010101" pitchFamily="2" charset="-122"/>
                <a:cs typeface="Arial" panose="020B0604020202020204" pitchFamily="34" charset="0"/>
              </a:rPr>
              <a:t>  </a:t>
            </a:r>
            <a:endParaRPr lang="de-DE" altLang="de-DE" sz="900" b="1">
              <a:latin typeface="Calibri" panose="020F0502020204030204" pitchFamily="34" charset="0"/>
              <a:ea typeface="SimSun" panose="02010600030101010101" pitchFamily="2" charset="-122"/>
              <a:cs typeface="Arial" panose="020B0604020202020204" pitchFamily="34" charset="0"/>
            </a:endParaRPr>
          </a:p>
        </p:txBody>
      </p:sp>
      <p:sp>
        <p:nvSpPr>
          <p:cNvPr id="12298" name="AutoShape 8"/>
          <p:cNvSpPr>
            <a:spLocks noChangeArrowheads="1"/>
          </p:cNvSpPr>
          <p:nvPr/>
        </p:nvSpPr>
        <p:spPr bwMode="auto">
          <a:xfrm>
            <a:off x="522289" y="1673227"/>
            <a:ext cx="2609851"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latin typeface="Calibri" panose="020F0502020204030204" pitchFamily="34" charset="0"/>
                <a:ea typeface="SimSun" panose="02010600030101010101" pitchFamily="2" charset="-122"/>
                <a:cs typeface="Arial" panose="020B0604020202020204" pitchFamily="34" charset="0"/>
              </a:rPr>
              <a:t>I – Würde des Menschen</a:t>
            </a:r>
            <a:r>
              <a:rPr lang="de-DE" altLang="de-DE" sz="1500">
                <a:latin typeface="Calibri" panose="020F0502020204030204" pitchFamily="34" charset="0"/>
                <a:ea typeface="SimSun" panose="02010600030101010101" pitchFamily="2" charset="-122"/>
                <a:cs typeface="Arial" panose="020B0604020202020204" pitchFamily="34" charset="0"/>
              </a:rPr>
              <a:t> </a:t>
            </a:r>
            <a:endParaRPr lang="de-DE" altLang="de-DE" sz="900" b="1">
              <a:latin typeface="Calibri" panose="020F0502020204030204" pitchFamily="34" charset="0"/>
              <a:ea typeface="SimSun" panose="02010600030101010101" pitchFamily="2" charset="-122"/>
              <a:cs typeface="Arial" panose="020B0604020202020204" pitchFamily="34" charset="0"/>
            </a:endParaRPr>
          </a:p>
        </p:txBody>
      </p:sp>
      <p:pic>
        <p:nvPicPr>
          <p:cNvPr id="12299" name="Picture 9"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3519490"/>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5189541"/>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1"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4424366"/>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6045202"/>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3"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2670178"/>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4" descr="Ster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0" y="1860553"/>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AutoShape 15"/>
          <p:cNvSpPr>
            <a:spLocks noChangeArrowheads="1"/>
          </p:cNvSpPr>
          <p:nvPr/>
        </p:nvSpPr>
        <p:spPr bwMode="auto">
          <a:xfrm>
            <a:off x="3492503" y="1673227"/>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dirty="0">
                <a:cs typeface="Arial" panose="020B0604020202020204" pitchFamily="34" charset="0"/>
              </a:rPr>
              <a:t>u. a. Recht auf Leben; Verbot der Todesstrafe; Recht auf Unversehrtheit; Verbot der Folter; </a:t>
            </a:r>
          </a:p>
          <a:p>
            <a:pPr eaLnBrk="1" hangingPunct="1">
              <a:spcBef>
                <a:spcPct val="0"/>
              </a:spcBef>
              <a:buFontTx/>
              <a:buNone/>
            </a:pPr>
            <a:r>
              <a:rPr lang="de-DE" altLang="de-DE" sz="900" b="1" dirty="0">
                <a:cs typeface="Arial" panose="020B0604020202020204" pitchFamily="34" charset="0"/>
              </a:rPr>
              <a:t>Verbot der Sklaverei und der Zwangsarbeit</a:t>
            </a:r>
          </a:p>
        </p:txBody>
      </p:sp>
      <p:sp>
        <p:nvSpPr>
          <p:cNvPr id="12306" name="AutoShape 16"/>
          <p:cNvSpPr>
            <a:spLocks noChangeArrowheads="1"/>
          </p:cNvSpPr>
          <p:nvPr/>
        </p:nvSpPr>
        <p:spPr bwMode="auto">
          <a:xfrm>
            <a:off x="3492503" y="2484439"/>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cs typeface="Arial" panose="020B0604020202020204" pitchFamily="34" charset="0"/>
              </a:rPr>
              <a:t>u. a. Schutz personenbezogener Daten; Gedanken-, Gewissens- und Religionsfreiheit; Freiheit </a:t>
            </a:r>
          </a:p>
          <a:p>
            <a:pPr eaLnBrk="1" hangingPunct="1">
              <a:spcBef>
                <a:spcPct val="0"/>
              </a:spcBef>
              <a:buFontTx/>
              <a:buNone/>
            </a:pPr>
            <a:r>
              <a:rPr lang="de-DE" altLang="de-DE" sz="900" b="1">
                <a:cs typeface="Arial" panose="020B0604020202020204" pitchFamily="34" charset="0"/>
              </a:rPr>
              <a:t>der Meinungsäußerung; Versammlungsfreiheit; Freiheit der Kunst und der Wissenschaft; Recht </a:t>
            </a:r>
          </a:p>
          <a:p>
            <a:pPr eaLnBrk="1" hangingPunct="1">
              <a:spcBef>
                <a:spcPct val="0"/>
              </a:spcBef>
              <a:buFontTx/>
              <a:buNone/>
            </a:pPr>
            <a:r>
              <a:rPr lang="de-DE" altLang="de-DE" sz="900" b="1">
                <a:cs typeface="Arial" panose="020B0604020202020204" pitchFamily="34" charset="0"/>
              </a:rPr>
              <a:t>auf Bildung; Eigentumsrecht; Asylrecht</a:t>
            </a:r>
          </a:p>
        </p:txBody>
      </p:sp>
      <p:sp>
        <p:nvSpPr>
          <p:cNvPr id="12307" name="AutoShape 17"/>
          <p:cNvSpPr>
            <a:spLocks noChangeArrowheads="1"/>
          </p:cNvSpPr>
          <p:nvPr/>
        </p:nvSpPr>
        <p:spPr bwMode="auto">
          <a:xfrm>
            <a:off x="3492503" y="3338515"/>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cs typeface="Arial" panose="020B0604020202020204" pitchFamily="34" charset="0"/>
              </a:rPr>
              <a:t>u. a. Verbot von Diskriminierung wegen Geschlecht, Hautfarbe, Religion oder sexueller </a:t>
            </a:r>
          </a:p>
          <a:p>
            <a:pPr eaLnBrk="1" hangingPunct="1">
              <a:spcBef>
                <a:spcPct val="0"/>
              </a:spcBef>
              <a:buFontTx/>
              <a:buNone/>
            </a:pPr>
            <a:r>
              <a:rPr lang="de-DE" altLang="de-DE" sz="900" b="1">
                <a:cs typeface="Arial" panose="020B0604020202020204" pitchFamily="34" charset="0"/>
              </a:rPr>
              <a:t>Ausrichtung o. ä., Vielfalt der Kulturen, Religionen und Sprachen; Gleichheit von Männern </a:t>
            </a:r>
          </a:p>
          <a:p>
            <a:pPr eaLnBrk="1" hangingPunct="1">
              <a:spcBef>
                <a:spcPct val="0"/>
              </a:spcBef>
              <a:buFontTx/>
              <a:buNone/>
            </a:pPr>
            <a:r>
              <a:rPr lang="de-DE" altLang="de-DE" sz="900" b="1">
                <a:cs typeface="Arial" panose="020B0604020202020204" pitchFamily="34" charset="0"/>
              </a:rPr>
              <a:t>und Frauen</a:t>
            </a:r>
          </a:p>
        </p:txBody>
      </p:sp>
      <p:sp>
        <p:nvSpPr>
          <p:cNvPr id="12308" name="AutoShape 18"/>
          <p:cNvSpPr>
            <a:spLocks noChangeArrowheads="1"/>
          </p:cNvSpPr>
          <p:nvPr/>
        </p:nvSpPr>
        <p:spPr bwMode="auto">
          <a:xfrm>
            <a:off x="3492503" y="4238627"/>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cs typeface="Arial" panose="020B0604020202020204" pitchFamily="34" charset="0"/>
              </a:rPr>
              <a:t>u. a. Schutz bei ungerechtfertigter Entlassung; gerechte und angemessene Arbeitsbedingungen;</a:t>
            </a:r>
          </a:p>
          <a:p>
            <a:pPr eaLnBrk="1" hangingPunct="1">
              <a:spcBef>
                <a:spcPct val="0"/>
              </a:spcBef>
              <a:buFontTx/>
              <a:buNone/>
            </a:pPr>
            <a:r>
              <a:rPr lang="de-DE" altLang="de-DE" sz="900" b="1">
                <a:cs typeface="Arial" panose="020B0604020202020204" pitchFamily="34" charset="0"/>
              </a:rPr>
              <a:t>Verbot der Kinderarbeit; soziale Sicherheit und soziale Unterstützung; Gesundheitsschutz;</a:t>
            </a:r>
          </a:p>
          <a:p>
            <a:pPr eaLnBrk="1" hangingPunct="1">
              <a:spcBef>
                <a:spcPct val="0"/>
              </a:spcBef>
              <a:buFontTx/>
              <a:buNone/>
            </a:pPr>
            <a:r>
              <a:rPr lang="de-DE" altLang="de-DE" sz="900" b="1">
                <a:cs typeface="Arial" panose="020B0604020202020204" pitchFamily="34" charset="0"/>
              </a:rPr>
              <a:t>Umweltschutz; Verbraucherschutz</a:t>
            </a:r>
          </a:p>
        </p:txBody>
      </p:sp>
      <p:sp>
        <p:nvSpPr>
          <p:cNvPr id="12309" name="AutoShape 19"/>
          <p:cNvSpPr>
            <a:spLocks noChangeArrowheads="1"/>
          </p:cNvSpPr>
          <p:nvPr/>
        </p:nvSpPr>
        <p:spPr bwMode="auto">
          <a:xfrm>
            <a:off x="3492503" y="5049839"/>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cs typeface="Arial" panose="020B0604020202020204" pitchFamily="34" charset="0"/>
              </a:rPr>
              <a:t>u. a. aktives und passives Wahlrecht bei den Wahlen zum Europäischen Parlament und bei </a:t>
            </a:r>
          </a:p>
          <a:p>
            <a:pPr eaLnBrk="1" hangingPunct="1">
              <a:spcBef>
                <a:spcPct val="0"/>
              </a:spcBef>
              <a:buFontTx/>
              <a:buNone/>
            </a:pPr>
            <a:r>
              <a:rPr lang="de-DE" altLang="de-DE" sz="900" b="1">
                <a:cs typeface="Arial" panose="020B0604020202020204" pitchFamily="34" charset="0"/>
              </a:rPr>
              <a:t>Kommunalwahlen; Recht auf Zugang zu Dokumenten; Freizügigkeit und Aufenthaltsfreiheit</a:t>
            </a:r>
          </a:p>
        </p:txBody>
      </p:sp>
      <p:sp>
        <p:nvSpPr>
          <p:cNvPr id="12310" name="AutoShape 20"/>
          <p:cNvSpPr>
            <a:spLocks noChangeArrowheads="1"/>
          </p:cNvSpPr>
          <p:nvPr/>
        </p:nvSpPr>
        <p:spPr bwMode="auto">
          <a:xfrm>
            <a:off x="3492503" y="5859464"/>
            <a:ext cx="5362575" cy="539751"/>
          </a:xfrm>
          <a:prstGeom prst="roundRect">
            <a:avLst>
              <a:gd name="adj" fmla="val 9931"/>
            </a:avLst>
          </a:prstGeom>
          <a:solidFill>
            <a:schemeClr val="bg1">
              <a:alpha val="4196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t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cs typeface="Arial" panose="020B0604020202020204" pitchFamily="34" charset="0"/>
              </a:rPr>
              <a:t>u. a. Recht auf wirksamen Rechtsbehelf und unparteiisches Gericht; Unschuldsvermutung;</a:t>
            </a:r>
          </a:p>
          <a:p>
            <a:pPr eaLnBrk="1" hangingPunct="1">
              <a:spcBef>
                <a:spcPct val="0"/>
              </a:spcBef>
              <a:buFontTx/>
              <a:buNone/>
            </a:pPr>
            <a:r>
              <a:rPr lang="de-DE" altLang="de-DE" sz="900" b="1">
                <a:cs typeface="Arial" panose="020B0604020202020204" pitchFamily="34" charset="0"/>
              </a:rPr>
              <a:t>Grundsätze der Gesetzmäßigkeit und der Verhältnismäßigkeit im Zusammenhang mit</a:t>
            </a:r>
          </a:p>
          <a:p>
            <a:pPr eaLnBrk="1" hangingPunct="1">
              <a:spcBef>
                <a:spcPct val="0"/>
              </a:spcBef>
              <a:buFontTx/>
              <a:buNone/>
            </a:pPr>
            <a:r>
              <a:rPr lang="de-DE" altLang="de-DE" sz="900" b="1">
                <a:cs typeface="Arial" panose="020B0604020202020204" pitchFamily="34" charset="0"/>
              </a:rPr>
              <a:t>Straftaten und Strafen</a:t>
            </a:r>
          </a:p>
        </p:txBody>
      </p:sp>
      <p:sp>
        <p:nvSpPr>
          <p:cNvPr id="26" name="AutoShape 4"/>
          <p:cNvSpPr>
            <a:spLocks noChangeArrowheads="1"/>
          </p:cNvSpPr>
          <p:nvPr/>
        </p:nvSpPr>
        <p:spPr bwMode="auto">
          <a:xfrm>
            <a:off x="549218" y="5072075"/>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V – Bürgerrechte</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sp>
        <p:nvSpPr>
          <p:cNvPr id="27" name="AutoShape 5"/>
          <p:cNvSpPr>
            <a:spLocks noChangeArrowheads="1"/>
          </p:cNvSpPr>
          <p:nvPr/>
        </p:nvSpPr>
        <p:spPr bwMode="auto">
          <a:xfrm>
            <a:off x="549218" y="4260863"/>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IV – Solidarität</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sp>
        <p:nvSpPr>
          <p:cNvPr id="28" name="AutoShape 6"/>
          <p:cNvSpPr>
            <a:spLocks noChangeArrowheads="1"/>
          </p:cNvSpPr>
          <p:nvPr/>
        </p:nvSpPr>
        <p:spPr bwMode="auto">
          <a:xfrm>
            <a:off x="549218" y="3360751"/>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III – </a:t>
            </a:r>
            <a:r>
              <a:rPr lang="de-DE" sz="1400" b="1" dirty="0">
                <a:effectLst>
                  <a:outerShdw blurRad="38100" dist="38100" dir="2700000" algn="tl">
                    <a:srgbClr val="000000">
                      <a:alpha val="43137"/>
                    </a:srgbClr>
                  </a:outerShdw>
                </a:effectLst>
                <a:ea typeface="SimSun" pitchFamily="2" charset="-122"/>
                <a:cs typeface="Arial" pitchFamily="34" charset="0"/>
              </a:rPr>
              <a:t>Gleichheit</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sp>
        <p:nvSpPr>
          <p:cNvPr id="29" name="AutoShape 7"/>
          <p:cNvSpPr>
            <a:spLocks noChangeArrowheads="1"/>
          </p:cNvSpPr>
          <p:nvPr/>
        </p:nvSpPr>
        <p:spPr bwMode="auto">
          <a:xfrm>
            <a:off x="549218" y="2506675"/>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II – Freiheiten</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sp>
        <p:nvSpPr>
          <p:cNvPr id="30" name="AutoShape 8"/>
          <p:cNvSpPr>
            <a:spLocks noChangeArrowheads="1"/>
          </p:cNvSpPr>
          <p:nvPr/>
        </p:nvSpPr>
        <p:spPr bwMode="auto">
          <a:xfrm>
            <a:off x="500034" y="1695463"/>
            <a:ext cx="2609851" cy="539751"/>
          </a:xfrm>
          <a:prstGeom prst="roundRect">
            <a:avLst>
              <a:gd name="adj" fmla="val 9931"/>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tIns="46800" anchor="ctr"/>
          <a:lstStyle/>
          <a:p>
            <a:pPr>
              <a:defRPr/>
            </a:pPr>
            <a:r>
              <a:rPr lang="de-DE" sz="1400" b="1" dirty="0">
                <a:ea typeface="SimSun" pitchFamily="2" charset="-122"/>
                <a:cs typeface="Arial" pitchFamily="34" charset="0"/>
              </a:rPr>
              <a:t>I – Würde des Menschen</a:t>
            </a:r>
            <a:r>
              <a:rPr lang="de-DE" sz="1500" b="1" dirty="0">
                <a:ea typeface="SimSun" pitchFamily="2" charset="-122"/>
                <a:cs typeface="Arial" pitchFamily="34" charset="0"/>
              </a:rPr>
              <a:t> </a:t>
            </a:r>
            <a:endParaRPr lang="de-DE" sz="900" b="1" dirty="0">
              <a:ea typeface="SimSun" pitchFamily="2" charset="-122"/>
              <a:cs typeface="Arial" pitchFamily="34" charset="0"/>
            </a:endParaRPr>
          </a:p>
        </p:txBody>
      </p:sp>
      <p:pic>
        <p:nvPicPr>
          <p:cNvPr id="12326"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21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p-010370-00-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7542"/>
            <a:ext cx="5976939"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935038" y="1003116"/>
            <a:ext cx="6481763" cy="646331"/>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de-DE" altLang="de-DE" sz="3600" b="1" dirty="0">
                <a:solidFill>
                  <a:srgbClr val="003399"/>
                </a:solidFill>
                <a:effectLst>
                  <a:outerShdw blurRad="38100" dist="38100" dir="2700000" algn="tl">
                    <a:srgbClr val="C0C0C0"/>
                  </a:outerShdw>
                </a:effectLst>
                <a:latin typeface="+mn-lt"/>
              </a:rPr>
              <a:t>Die Europäische Union 2018</a:t>
            </a:r>
          </a:p>
        </p:txBody>
      </p:sp>
      <p:sp>
        <p:nvSpPr>
          <p:cNvPr id="13318" name="Rectangle 6"/>
          <p:cNvSpPr>
            <a:spLocks noChangeArrowheads="1"/>
          </p:cNvSpPr>
          <p:nvPr/>
        </p:nvSpPr>
        <p:spPr bwMode="auto">
          <a:xfrm>
            <a:off x="1079503" y="2780928"/>
            <a:ext cx="6192837" cy="286232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1" dirty="0">
                <a:solidFill>
                  <a:srgbClr val="FF3300"/>
                </a:solidFill>
                <a:cs typeface="Arial" panose="020B0604020202020204" pitchFamily="34" charset="0"/>
              </a:rPr>
              <a:t> </a:t>
            </a:r>
            <a:r>
              <a:rPr lang="de-DE" altLang="de-DE" sz="3600" b="1" dirty="0">
                <a:solidFill>
                  <a:srgbClr val="FF3300"/>
                </a:solidFill>
                <a:cs typeface="Arial" panose="020B0604020202020204" pitchFamily="34" charset="0"/>
              </a:rPr>
              <a:t>506,8 Millionen Menschen</a:t>
            </a:r>
          </a:p>
          <a:p>
            <a:pPr eaLnBrk="1" hangingPunct="1">
              <a:spcBef>
                <a:spcPct val="0"/>
              </a:spcBef>
            </a:pPr>
            <a:r>
              <a:rPr lang="de-DE" altLang="de-DE" sz="3600" b="1" dirty="0">
                <a:solidFill>
                  <a:srgbClr val="FF3300"/>
                </a:solidFill>
                <a:cs typeface="Arial" panose="020B0604020202020204" pitchFamily="34" charset="0"/>
              </a:rPr>
              <a:t> 28 Staaten</a:t>
            </a:r>
          </a:p>
          <a:p>
            <a:pPr eaLnBrk="1" hangingPunct="1">
              <a:spcBef>
                <a:spcPct val="0"/>
              </a:spcBef>
            </a:pPr>
            <a:r>
              <a:rPr lang="de-DE" altLang="de-DE" sz="3600" b="1" dirty="0">
                <a:solidFill>
                  <a:srgbClr val="FF3300"/>
                </a:solidFill>
                <a:cs typeface="Arial" panose="020B0604020202020204" pitchFamily="34" charset="0"/>
              </a:rPr>
              <a:t> 24 Amtssprachen</a:t>
            </a:r>
          </a:p>
          <a:p>
            <a:pPr eaLnBrk="1" hangingPunct="1">
              <a:spcBef>
                <a:spcPct val="0"/>
              </a:spcBef>
            </a:pPr>
            <a:r>
              <a:rPr lang="de-DE" altLang="de-DE" sz="3600" b="1" dirty="0">
                <a:solidFill>
                  <a:srgbClr val="FF3300"/>
                </a:solidFill>
                <a:cs typeface="Arial" panose="020B0604020202020204" pitchFamily="34" charset="0"/>
              </a:rPr>
              <a:t> 144  Mrd. € Haushalt </a:t>
            </a:r>
          </a:p>
          <a:p>
            <a:pPr eaLnBrk="1" hangingPunct="1">
              <a:spcBef>
                <a:spcPct val="0"/>
              </a:spcBef>
            </a:pPr>
            <a:r>
              <a:rPr lang="de-DE" altLang="de-DE" sz="3600" b="1" dirty="0">
                <a:solidFill>
                  <a:srgbClr val="FF0000"/>
                </a:solidFill>
                <a:cs typeface="Arial" panose="020B0604020202020204" pitchFamily="34" charset="0"/>
              </a:rPr>
              <a:t> 4.385.992 km²</a:t>
            </a:r>
          </a:p>
        </p:txBody>
      </p:sp>
      <p:pic>
        <p:nvPicPr>
          <p:cNvPr id="6149" name="Picture 21" descr="C:\Users\KerstinundMichael\Pictures\Logos\KopfEIZNeu_bearbeit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 y="1496"/>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89046"/>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2000" fill="hold"/>
                                        <p:tgtEl>
                                          <p:spTgt spid="13318"/>
                                        </p:tgtEl>
                                        <p:attrNameLst>
                                          <p:attrName>ppt_w</p:attrName>
                                        </p:attrNameLst>
                                      </p:cBhvr>
                                      <p:tavLst>
                                        <p:tav tm="0">
                                          <p:val>
                                            <p:fltVal val="0"/>
                                          </p:val>
                                        </p:tav>
                                        <p:tav tm="100000">
                                          <p:val>
                                            <p:strVal val="#ppt_w"/>
                                          </p:val>
                                        </p:tav>
                                      </p:tavLst>
                                    </p:anim>
                                    <p:anim calcmode="lin" valueType="num">
                                      <p:cBhvr>
                                        <p:cTn id="8" dur="2000" fill="hold"/>
                                        <p:tgtEl>
                                          <p:spTgt spid="13318"/>
                                        </p:tgtEl>
                                        <p:attrNameLst>
                                          <p:attrName>ppt_h</p:attrName>
                                        </p:attrNameLst>
                                      </p:cBhvr>
                                      <p:tavLst>
                                        <p:tav tm="0">
                                          <p:val>
                                            <p:fltVal val="0"/>
                                          </p:val>
                                        </p:tav>
                                        <p:tav tm="100000">
                                          <p:val>
                                            <p:strVal val="#ppt_h"/>
                                          </p:val>
                                        </p:tav>
                                      </p:tavLst>
                                    </p:anim>
                                    <p:anim calcmode="lin" valueType="num">
                                      <p:cBhvr>
                                        <p:cTn id="9" dur="2000" fill="hold"/>
                                        <p:tgtEl>
                                          <p:spTgt spid="13318"/>
                                        </p:tgtEl>
                                        <p:attrNameLst>
                                          <p:attrName>style.rotation</p:attrName>
                                        </p:attrNameLst>
                                      </p:cBhvr>
                                      <p:tavLst>
                                        <p:tav tm="0">
                                          <p:val>
                                            <p:fltVal val="360"/>
                                          </p:val>
                                        </p:tav>
                                        <p:tav tm="100000">
                                          <p:val>
                                            <p:fltVal val="0"/>
                                          </p:val>
                                        </p:tav>
                                      </p:tavLst>
                                    </p:anim>
                                    <p:animEffect transition="in" filter="fade">
                                      <p:cBhvr>
                                        <p:cTn id="10"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p-010370-00-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86" y="2028303"/>
            <a:ext cx="5976939"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1205739" y="2931240"/>
            <a:ext cx="6192837"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1" dirty="0">
                <a:solidFill>
                  <a:srgbClr val="FF3300"/>
                </a:solidFill>
              </a:rPr>
              <a:t> </a:t>
            </a:r>
            <a:r>
              <a:rPr lang="de-DE" altLang="de-DE" sz="3600" b="1" dirty="0">
                <a:solidFill>
                  <a:srgbClr val="FF3300"/>
                </a:solidFill>
              </a:rPr>
              <a:t>442,2 Millionen Menschen</a:t>
            </a:r>
          </a:p>
          <a:p>
            <a:pPr eaLnBrk="1" hangingPunct="1">
              <a:spcBef>
                <a:spcPct val="0"/>
              </a:spcBef>
            </a:pPr>
            <a:r>
              <a:rPr lang="de-DE" altLang="de-DE" sz="3600" b="1" dirty="0">
                <a:solidFill>
                  <a:srgbClr val="FF3300"/>
                </a:solidFill>
              </a:rPr>
              <a:t> 27 Staaten</a:t>
            </a:r>
          </a:p>
          <a:p>
            <a:pPr eaLnBrk="1" hangingPunct="1">
              <a:spcBef>
                <a:spcPct val="0"/>
              </a:spcBef>
            </a:pPr>
            <a:r>
              <a:rPr lang="de-DE" altLang="de-DE" sz="3600" b="1" dirty="0">
                <a:solidFill>
                  <a:srgbClr val="FF3300"/>
                </a:solidFill>
              </a:rPr>
              <a:t> 24 Amtssprachen</a:t>
            </a:r>
          </a:p>
          <a:p>
            <a:pPr eaLnBrk="1" hangingPunct="1">
              <a:spcBef>
                <a:spcPct val="0"/>
              </a:spcBef>
            </a:pPr>
            <a:r>
              <a:rPr lang="de-DE" altLang="de-DE" sz="3600" b="1" dirty="0">
                <a:solidFill>
                  <a:srgbClr val="FF3300"/>
                </a:solidFill>
              </a:rPr>
              <a:t> 148,2 Mrd. € Haushalt </a:t>
            </a:r>
          </a:p>
          <a:p>
            <a:pPr eaLnBrk="1" hangingPunct="1">
              <a:spcBef>
                <a:spcPct val="0"/>
              </a:spcBef>
            </a:pPr>
            <a:r>
              <a:rPr lang="de-DE" altLang="de-DE" sz="3600" b="1" dirty="0">
                <a:solidFill>
                  <a:srgbClr val="FF0000"/>
                </a:solidFill>
              </a:rPr>
              <a:t> 4.137.464 km²</a:t>
            </a:r>
          </a:p>
        </p:txBody>
      </p:sp>
      <p:sp>
        <p:nvSpPr>
          <p:cNvPr id="10247" name="Text Box 7"/>
          <p:cNvSpPr txBox="1">
            <a:spLocks noChangeArrowheads="1"/>
          </p:cNvSpPr>
          <p:nvPr/>
        </p:nvSpPr>
        <p:spPr bwMode="auto">
          <a:xfrm>
            <a:off x="818602" y="839968"/>
            <a:ext cx="7353801" cy="1255728"/>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de-DE" altLang="de-DE" sz="2800" b="1" dirty="0">
              <a:solidFill>
                <a:schemeClr val="accent2"/>
              </a:solidFill>
              <a:effectLst>
                <a:outerShdw blurRad="38100" dist="38100" dir="2700000" algn="tl">
                  <a:srgbClr val="000000">
                    <a:alpha val="43137"/>
                  </a:srgbClr>
                </a:outerShdw>
              </a:effectLst>
            </a:endParaRPr>
          </a:p>
          <a:p>
            <a:pPr algn="ctr" eaLnBrk="1" hangingPunct="1">
              <a:lnSpc>
                <a:spcPct val="90000"/>
              </a:lnSpc>
              <a:defRPr/>
            </a:pPr>
            <a:r>
              <a:rPr lang="de-DE" altLang="de-DE" sz="2800" b="1" dirty="0">
                <a:solidFill>
                  <a:schemeClr val="accent2"/>
                </a:solidFill>
                <a:effectLst>
                  <a:outerShdw blurRad="38100" dist="38100" dir="2700000" algn="tl">
                    <a:srgbClr val="000000">
                      <a:alpha val="43137"/>
                    </a:srgbClr>
                  </a:outerShdw>
                </a:effectLst>
              </a:rPr>
              <a:t>Die künftige Europäische Union 2019 (ohne Großbritannien)</a:t>
            </a:r>
          </a:p>
        </p:txBody>
      </p:sp>
      <p:sp>
        <p:nvSpPr>
          <p:cNvPr id="6" name="Rechteck 5"/>
          <p:cNvSpPr/>
          <p:nvPr/>
        </p:nvSpPr>
        <p:spPr>
          <a:xfrm>
            <a:off x="0" y="3"/>
            <a:ext cx="9144000" cy="762629"/>
          </a:xfrm>
          <a:prstGeom prst="rect">
            <a:avLst/>
          </a:prstGeom>
          <a:solidFill>
            <a:schemeClr val="accent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4"/>
          <a:stretch>
            <a:fillRect/>
          </a:stretch>
        </p:blipFill>
        <p:spPr>
          <a:xfrm>
            <a:off x="2987825" y="291202"/>
            <a:ext cx="2809524" cy="314287"/>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9" y="68153"/>
            <a:ext cx="614589" cy="657972"/>
          </a:xfrm>
          <a:prstGeom prst="rect">
            <a:avLst/>
          </a:prstGeom>
        </p:spPr>
      </p:pic>
      <p:pic>
        <p:nvPicPr>
          <p:cNvPr id="9" name="Grafik 8"/>
          <p:cNvPicPr>
            <a:picLocks noChangeAspect="1"/>
          </p:cNvPicPr>
          <p:nvPr/>
        </p:nvPicPr>
        <p:blipFill rotWithShape="1">
          <a:blip r:embed="rId6"/>
          <a:srcRect l="-307" t="-1318" r="307" b="1318"/>
          <a:stretch/>
        </p:blipFill>
        <p:spPr>
          <a:xfrm>
            <a:off x="702666" y="31697"/>
            <a:ext cx="527499" cy="694428"/>
          </a:xfrm>
          <a:prstGeom prst="rect">
            <a:avLst/>
          </a:prstGeom>
        </p:spPr>
      </p:pic>
      <p:pic>
        <p:nvPicPr>
          <p:cNvPr id="10" name="Picture 21" descr="C:\Users\KerstinundMichael\Pictures\Logos\KopfEIZNeu_bearbeite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318"/>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96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03354" y="2349503"/>
            <a:ext cx="6048375" cy="3959225"/>
          </a:xfrm>
          <a:prstGeom prst="rect">
            <a:avLst/>
          </a:prstGeom>
          <a:solidFill>
            <a:srgbClr val="003399"/>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de-DE" altLang="de-DE" sz="1800">
              <a:solidFill>
                <a:srgbClr val="000000"/>
              </a:solidFill>
            </a:endParaRPr>
          </a:p>
        </p:txBody>
      </p:sp>
      <p:grpSp>
        <p:nvGrpSpPr>
          <p:cNvPr id="3081" name="Group 9"/>
          <p:cNvGrpSpPr>
            <a:grpSpLocks/>
          </p:cNvGrpSpPr>
          <p:nvPr/>
        </p:nvGrpSpPr>
        <p:grpSpPr bwMode="auto">
          <a:xfrm>
            <a:off x="2484441" y="2492376"/>
            <a:ext cx="3887787" cy="3638551"/>
            <a:chOff x="937" y="174"/>
            <a:chExt cx="3915" cy="3915"/>
          </a:xfrm>
          <a:solidFill>
            <a:srgbClr val="FFCC00"/>
          </a:solidFill>
        </p:grpSpPr>
        <p:sp>
          <p:nvSpPr>
            <p:cNvPr id="3082" name="AutoShape 10"/>
            <p:cNvSpPr>
              <a:spLocks noChangeAspect="1" noChangeArrowheads="1"/>
            </p:cNvSpPr>
            <p:nvPr/>
          </p:nvSpPr>
          <p:spPr bwMode="auto">
            <a:xfrm>
              <a:off x="4280" y="1867"/>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3" name="AutoShape 11"/>
            <p:cNvSpPr>
              <a:spLocks noChangeAspect="1" noChangeArrowheads="1"/>
            </p:cNvSpPr>
            <p:nvPr/>
          </p:nvSpPr>
          <p:spPr bwMode="auto">
            <a:xfrm>
              <a:off x="4053" y="2711"/>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4" name="AutoShape 12"/>
            <p:cNvSpPr>
              <a:spLocks noChangeAspect="1" noChangeArrowheads="1"/>
            </p:cNvSpPr>
            <p:nvPr/>
          </p:nvSpPr>
          <p:spPr bwMode="auto">
            <a:xfrm>
              <a:off x="3437"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5" name="AutoShape 13"/>
            <p:cNvSpPr>
              <a:spLocks noChangeAspect="1" noChangeArrowheads="1"/>
            </p:cNvSpPr>
            <p:nvPr/>
          </p:nvSpPr>
          <p:spPr bwMode="auto">
            <a:xfrm>
              <a:off x="2596" y="3558"/>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6" name="AutoShape 14"/>
            <p:cNvSpPr>
              <a:spLocks noChangeAspect="1" noChangeArrowheads="1"/>
            </p:cNvSpPr>
            <p:nvPr/>
          </p:nvSpPr>
          <p:spPr bwMode="auto">
            <a:xfrm>
              <a:off x="1760" y="333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7" name="AutoShape 15"/>
            <p:cNvSpPr>
              <a:spLocks noChangeAspect="1" noChangeArrowheads="1"/>
            </p:cNvSpPr>
            <p:nvPr/>
          </p:nvSpPr>
          <p:spPr bwMode="auto">
            <a:xfrm>
              <a:off x="1161" y="2717"/>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8" name="AutoShape 16"/>
            <p:cNvSpPr>
              <a:spLocks noChangeAspect="1" noChangeArrowheads="1"/>
            </p:cNvSpPr>
            <p:nvPr/>
          </p:nvSpPr>
          <p:spPr bwMode="auto">
            <a:xfrm>
              <a:off x="937" y="18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89" name="AutoShape 17"/>
            <p:cNvSpPr>
              <a:spLocks noChangeAspect="1" noChangeArrowheads="1"/>
            </p:cNvSpPr>
            <p:nvPr/>
          </p:nvSpPr>
          <p:spPr bwMode="auto">
            <a:xfrm>
              <a:off x="1158" y="1030"/>
              <a:ext cx="571"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0" name="AutoShape 18"/>
            <p:cNvSpPr>
              <a:spLocks noChangeAspect="1" noChangeArrowheads="1"/>
            </p:cNvSpPr>
            <p:nvPr/>
          </p:nvSpPr>
          <p:spPr bwMode="auto">
            <a:xfrm>
              <a:off x="1781" y="415"/>
              <a:ext cx="572" cy="530"/>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1" name="AutoShape 19"/>
            <p:cNvSpPr>
              <a:spLocks noChangeAspect="1" noChangeArrowheads="1"/>
            </p:cNvSpPr>
            <p:nvPr/>
          </p:nvSpPr>
          <p:spPr bwMode="auto">
            <a:xfrm>
              <a:off x="2604" y="17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2" name="AutoShape 20"/>
            <p:cNvSpPr>
              <a:spLocks noChangeAspect="1" noChangeArrowheads="1"/>
            </p:cNvSpPr>
            <p:nvPr/>
          </p:nvSpPr>
          <p:spPr bwMode="auto">
            <a:xfrm>
              <a:off x="3445" y="406"/>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sp>
          <p:nvSpPr>
            <p:cNvPr id="3093" name="AutoShape 21"/>
            <p:cNvSpPr>
              <a:spLocks noChangeAspect="1" noChangeArrowheads="1"/>
            </p:cNvSpPr>
            <p:nvPr/>
          </p:nvSpPr>
          <p:spPr bwMode="auto">
            <a:xfrm>
              <a:off x="4053" y="1014"/>
              <a:ext cx="572" cy="531"/>
            </a:xfrm>
            <a:prstGeom prst="star5">
              <a:avLst/>
            </a:prstGeom>
            <a:grpFill/>
            <a:ln w="9525">
              <a:solidFill>
                <a:srgbClr val="000000"/>
              </a:solidFill>
              <a:miter lim="800000"/>
              <a:headEnd/>
              <a:tailEnd/>
            </a:ln>
            <a:effectLst/>
          </p:spPr>
          <p:txBody>
            <a:bodyPr wrap="none" anchor="ctr"/>
            <a:lstStyle/>
            <a:p>
              <a:pPr algn="ctr" fontAlgn="base">
                <a:spcBef>
                  <a:spcPct val="0"/>
                </a:spcBef>
                <a:spcAft>
                  <a:spcPct val="0"/>
                </a:spcAft>
                <a:defRPr/>
              </a:pPr>
              <a:endParaRPr lang="de-DE">
                <a:solidFill>
                  <a:srgbClr val="FFFF00"/>
                </a:solidFill>
              </a:endParaRPr>
            </a:p>
          </p:txBody>
        </p:sp>
      </p:grpSp>
      <p:pic>
        <p:nvPicPr>
          <p:cNvPr id="3077" name="Picture 21" descr="C:\Users\KerstinundMichael\Pictures\Logos\KopfEIZNeu_bearbeit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11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900114" y="836613"/>
            <a:ext cx="7200900" cy="156966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fontAlgn="base">
              <a:spcBef>
                <a:spcPct val="50000"/>
              </a:spcBef>
              <a:spcAft>
                <a:spcPct val="0"/>
              </a:spcAft>
              <a:defRPr/>
            </a:pPr>
            <a:r>
              <a:rPr lang="de-DE" sz="4800" b="1" dirty="0">
                <a:solidFill>
                  <a:srgbClr val="003399"/>
                </a:solidFill>
                <a:effectLst>
                  <a:outerShdw blurRad="38100" dist="38100" dir="2700000" algn="tl">
                    <a:srgbClr val="C0C0C0"/>
                  </a:outerShdw>
                </a:effectLst>
                <a:cs typeface="Arial" panose="020B0604020202020204" pitchFamily="34" charset="0"/>
              </a:rPr>
              <a:t>So funktioniert die</a:t>
            </a:r>
            <a:br>
              <a:rPr lang="de-DE" sz="4800" b="1" dirty="0">
                <a:solidFill>
                  <a:srgbClr val="003399"/>
                </a:solidFill>
                <a:effectLst>
                  <a:outerShdw blurRad="38100" dist="38100" dir="2700000" algn="tl">
                    <a:srgbClr val="C0C0C0"/>
                  </a:outerShdw>
                </a:effectLst>
                <a:cs typeface="Arial" panose="020B0604020202020204" pitchFamily="34" charset="0"/>
              </a:rPr>
            </a:br>
            <a:r>
              <a:rPr lang="de-DE" sz="4800" b="1" dirty="0">
                <a:solidFill>
                  <a:srgbClr val="003399"/>
                </a:solidFill>
                <a:effectLst>
                  <a:outerShdw blurRad="38100" dist="38100" dir="2700000" algn="tl">
                    <a:srgbClr val="C0C0C0"/>
                  </a:outerShdw>
                </a:effectLst>
                <a:cs typeface="Arial" panose="020B0604020202020204" pitchFamily="34" charset="0"/>
              </a:rPr>
              <a:t>Europäische Union </a:t>
            </a:r>
            <a:endParaRPr lang="de-DE" sz="3600" b="1" dirty="0">
              <a:solidFill>
                <a:srgbClr val="003399"/>
              </a:solidFill>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263026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anim calcmode="lin" valueType="num">
                                      <p:cBhvr>
                                        <p:cTn id="11" dur="3000" fill="hold"/>
                                        <p:tgtEl>
                                          <p:spTgt spid="3081"/>
                                        </p:tgtEl>
                                        <p:attrNameLst>
                                          <p:attrName>ppt_w</p:attrName>
                                        </p:attrNameLst>
                                      </p:cBhvr>
                                      <p:tavLst>
                                        <p:tav tm="0">
                                          <p:val>
                                            <p:fltVal val="0"/>
                                          </p:val>
                                        </p:tav>
                                        <p:tav tm="100000">
                                          <p:val>
                                            <p:strVal val="#ppt_w"/>
                                          </p:val>
                                        </p:tav>
                                      </p:tavLst>
                                    </p:anim>
                                    <p:anim calcmode="lin" valueType="num">
                                      <p:cBhvr>
                                        <p:cTn id="12" dur="3000" fill="hold"/>
                                        <p:tgtEl>
                                          <p:spTgt spid="3081"/>
                                        </p:tgtEl>
                                        <p:attrNameLst>
                                          <p:attrName>ppt_h</p:attrName>
                                        </p:attrNameLst>
                                      </p:cBhvr>
                                      <p:tavLst>
                                        <p:tav tm="0">
                                          <p:val>
                                            <p:fltVal val="0"/>
                                          </p:val>
                                        </p:tav>
                                        <p:tav tm="100000">
                                          <p:val>
                                            <p:strVal val="#ppt_h"/>
                                          </p:val>
                                        </p:tav>
                                      </p:tavLst>
                                    </p:anim>
                                    <p:anim calcmode="lin" valueType="num">
                                      <p:cBhvr>
                                        <p:cTn id="13" dur="3000" fill="hold"/>
                                        <p:tgtEl>
                                          <p:spTgt spid="3081"/>
                                        </p:tgtEl>
                                        <p:attrNameLst>
                                          <p:attrName>style.rotation</p:attrName>
                                        </p:attrNameLst>
                                      </p:cBhvr>
                                      <p:tavLst>
                                        <p:tav tm="0">
                                          <p:val>
                                            <p:fltVal val="360"/>
                                          </p:val>
                                        </p:tav>
                                        <p:tav tm="100000">
                                          <p:val>
                                            <p:fltVal val="0"/>
                                          </p:val>
                                        </p:tav>
                                      </p:tavLst>
                                    </p:anim>
                                    <p:animEffect transition="in" filter="fade">
                                      <p:cBhvr>
                                        <p:cTn id="14" dur="3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EIZ2013.ppt [Kompatibilitätsmodus]" id="{DF95D568-0A26-4C31-BACE-E00EF0BCD580}" vid="{E29A878F-C692-4D06-8371-537C9D2C88B5}"/>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3936</Words>
  <Application>Microsoft Office PowerPoint</Application>
  <PresentationFormat>Bildschirmpräsentation (4:3)</PresentationFormat>
  <Paragraphs>946</Paragraphs>
  <Slides>59</Slides>
  <Notes>52</Notes>
  <HiddenSlides>0</HiddenSlides>
  <MMClips>0</MMClips>
  <ScaleCrop>false</ScaleCrop>
  <HeadingPairs>
    <vt:vector size="8" baseType="variant">
      <vt:variant>
        <vt:lpstr>Verwendete Schriftarten</vt:lpstr>
      </vt:variant>
      <vt:variant>
        <vt:i4>10</vt:i4>
      </vt:variant>
      <vt:variant>
        <vt:lpstr>Design</vt:lpstr>
      </vt:variant>
      <vt:variant>
        <vt:i4>2</vt:i4>
      </vt:variant>
      <vt:variant>
        <vt:lpstr>Eingebettete OLE-Server</vt:lpstr>
      </vt:variant>
      <vt:variant>
        <vt:i4>1</vt:i4>
      </vt:variant>
      <vt:variant>
        <vt:lpstr>Folientitel</vt:lpstr>
      </vt:variant>
      <vt:variant>
        <vt:i4>59</vt:i4>
      </vt:variant>
    </vt:vector>
  </HeadingPairs>
  <TitlesOfParts>
    <vt:vector size="72" baseType="lpstr">
      <vt:lpstr>SimSun</vt:lpstr>
      <vt:lpstr>Arial</vt:lpstr>
      <vt:lpstr>Calibri</vt:lpstr>
      <vt:lpstr>Calibri Light</vt:lpstr>
      <vt:lpstr>EC Square Sans Cond Pro</vt:lpstr>
      <vt:lpstr>EC Square Sans Cond Pro Medium</vt:lpstr>
      <vt:lpstr>Symbol</vt:lpstr>
      <vt:lpstr>Times New Roman</vt:lpstr>
      <vt:lpstr>Verdana</vt:lpstr>
      <vt:lpstr>Wingdings</vt:lpstr>
      <vt:lpstr>default</vt:lpstr>
      <vt:lpstr>Benutzerdefiniertes Design</vt:lpstr>
      <vt:lpstr>Photo Editor Photo</vt:lpstr>
      <vt:lpstr>PowerPoint-Präsentation</vt:lpstr>
      <vt:lpstr>Eine Erfolgsgeschichte seit 1957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Organe der Europäischen Union</vt:lpstr>
      <vt:lpstr>Der Europäische Rat</vt:lpstr>
      <vt:lpstr>PowerPoint-Präsentation</vt:lpstr>
      <vt:lpstr>PowerPoint-Präsentation</vt:lpstr>
      <vt:lpstr>Stimmen im Rat ohne UK</vt:lpstr>
      <vt:lpstr>PowerPoint-Präsentation</vt:lpstr>
      <vt:lpstr>PowerPoint-Präsentation</vt:lpstr>
      <vt:lpstr>PowerPoint-Präsentation</vt:lpstr>
      <vt:lpstr>Das Parlament ohne UK</vt:lpstr>
      <vt:lpstr>Sitze 2014 - 2019</vt:lpstr>
      <vt:lpstr>Sitze 2014 - 2019</vt:lpstr>
      <vt:lpstr>PowerPoint-Präsentation</vt:lpstr>
      <vt:lpstr>PowerPoint-Präsentation</vt:lpstr>
      <vt:lpstr>Die EU in der Welt</vt:lpstr>
      <vt:lpstr>PowerPoint-Präsentation</vt:lpstr>
      <vt:lpstr>Die EU- Ein Friedensprojekt</vt:lpstr>
      <vt:lpstr>PowerPoint-Präsentation</vt:lpstr>
      <vt:lpstr>Belgien, Deutschland, Estland, Finnland, Frankreich, Griechenland, Irland, Italien, Lettland, Litauen, Luxemburg, Malta, Niederlande, Österreich, Portugal, Slowakei, Slowenien, Spanien, Zypern  </vt:lpstr>
      <vt:lpstr>Verbraucherrechte</vt:lpstr>
      <vt:lpstr>Günstiger im Ausland telefonieren</vt:lpstr>
      <vt:lpstr>PowerPoint-Präsentation</vt:lpstr>
      <vt:lpstr>Mitmachen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Wahlen zum EU-Parlament</vt:lpstr>
      <vt:lpstr>Aufgaben des EP</vt:lpstr>
      <vt:lpstr>PowerPoint-Präsentation</vt:lpstr>
      <vt:lpstr>Zeitplan bis zu den Wahlen</vt:lpstr>
      <vt:lpstr>Wie wird gewählt?</vt:lpstr>
      <vt:lpstr>PowerPoint-Präsentation</vt:lpstr>
      <vt:lpstr>PowerPoint-Präsentation</vt:lpstr>
      <vt:lpstr>Deutsche im Ausland</vt:lpstr>
      <vt:lpstr>PowerPoint-Präsentation</vt:lpstr>
      <vt:lpstr>Briefwahl</vt:lpstr>
      <vt:lpstr>PowerPoint-Präsentation</vt:lpstr>
      <vt:lpstr>Sitzverteilung</vt:lpstr>
      <vt:lpstr>Vielen Dank für Ihre Aufmerksamkeit!</vt:lpstr>
    </vt:vector>
  </TitlesOfParts>
  <Company>IT Niedersachsen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EIZ-Praktikant</dc:creator>
  <cp:lastModifiedBy>Reichelt, Sebastian (MB-203)</cp:lastModifiedBy>
  <cp:revision>8</cp:revision>
  <dcterms:created xsi:type="dcterms:W3CDTF">2019-01-08T11:46:53Z</dcterms:created>
  <dcterms:modified xsi:type="dcterms:W3CDTF">2019-02-28T10:42:32Z</dcterms:modified>
</cp:coreProperties>
</file>